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4"/>
  </p:notesMasterIdLst>
  <p:sldIdLst>
    <p:sldId id="256" r:id="rId5"/>
    <p:sldId id="259" r:id="rId6"/>
    <p:sldId id="265" r:id="rId7"/>
    <p:sldId id="269" r:id="rId8"/>
    <p:sldId id="270" r:id="rId9"/>
    <p:sldId id="263" r:id="rId10"/>
    <p:sldId id="271" r:id="rId11"/>
    <p:sldId id="273" r:id="rId12"/>
    <p:sldId id="262" r:id="rId13"/>
  </p:sldIdLst>
  <p:sldSz cx="12192000" cy="6858000"/>
  <p:notesSz cx="6858000" cy="9144000"/>
  <p:embeddedFontLst>
    <p:embeddedFont>
      <p:font typeface="Source Sans Pro" panose="020B050303040302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4792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09585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377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19170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23962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28754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33547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38339" algn="l" defTabSz="6095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76B3"/>
    <a:srgbClr val="FFFFFF"/>
    <a:srgbClr val="0A55A4"/>
    <a:srgbClr val="E4518F"/>
    <a:srgbClr val="4749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3" autoAdjust="0"/>
    <p:restoredTop sz="94012" autoAdjust="0"/>
  </p:normalViewPr>
  <p:slideViewPr>
    <p:cSldViewPr snapToGrid="0">
      <p:cViewPr varScale="1">
        <p:scale>
          <a:sx n="107" d="100"/>
          <a:sy n="107" d="100"/>
        </p:scale>
        <p:origin x="120" y="354"/>
      </p:cViewPr>
      <p:guideLst>
        <p:guide orient="horz" pos="1440"/>
        <p:guide pos="19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29B3C-6CA9-4406-A1A0-DC4253053BDF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809C2-270B-4495-921C-E47CB4258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624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svg"/><Relationship Id="rId4" Type="http://schemas.openxmlformats.org/officeDocument/2006/relationships/image" Target="../media/image1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9C64BA-C9D0-9BB7-A8D7-C0C3CFA2EB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40">
            <a:extLst>
              <a:ext uri="{FF2B5EF4-FFF2-40B4-BE49-F238E27FC236}">
                <a16:creationId xmlns:a16="http://schemas.microsoft.com/office/drawing/2014/main" id="{16CF4B1A-3F85-7EA6-C76D-83B796900A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05564"/>
            <a:ext cx="10820399" cy="440561"/>
          </a:xfrm>
        </p:spPr>
        <p:txBody>
          <a:bodyPr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0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Presented by […] on [date]</a:t>
            </a:r>
            <a:endParaRPr lang="en-GB" dirty="0"/>
          </a:p>
        </p:txBody>
      </p:sp>
      <p:sp>
        <p:nvSpPr>
          <p:cNvPr id="8" name="Text Placeholder 40">
            <a:extLst>
              <a:ext uri="{FF2B5EF4-FFF2-40B4-BE49-F238E27FC236}">
                <a16:creationId xmlns:a16="http://schemas.microsoft.com/office/drawing/2014/main" id="{D188BFEA-FE6B-F8A9-C70C-F430E9AFE7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055239"/>
            <a:ext cx="10820399" cy="440561"/>
          </a:xfr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2" name="Title 15">
            <a:extLst>
              <a:ext uri="{FF2B5EF4-FFF2-40B4-BE49-F238E27FC236}">
                <a16:creationId xmlns:a16="http://schemas.microsoft.com/office/drawing/2014/main" id="{2B1C4369-4CAB-F008-87B3-72DD4E7E14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86706"/>
            <a:ext cx="10896600" cy="1118560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OF SLIDESHOW</a:t>
            </a:r>
            <a:endParaRPr lang="en-GB" dirty="0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90DF4569-7E82-6392-8B16-CABF4399D764}"/>
              </a:ext>
            </a:extLst>
          </p:cNvPr>
          <p:cNvSpPr/>
          <p:nvPr userDrawn="1"/>
        </p:nvSpPr>
        <p:spPr>
          <a:xfrm>
            <a:off x="685800" y="3810000"/>
            <a:ext cx="108204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sz="60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B75E9632-9194-22B9-D711-DAF27E33EB28}"/>
              </a:ext>
            </a:extLst>
          </p:cNvPr>
          <p:cNvSpPr/>
          <p:nvPr userDrawn="1"/>
        </p:nvSpPr>
        <p:spPr>
          <a:xfrm>
            <a:off x="609600" y="491961"/>
            <a:ext cx="2077541" cy="651037"/>
          </a:xfrm>
          <a:custGeom>
            <a:avLst/>
            <a:gdLst/>
            <a:ahLst/>
            <a:cxnLst/>
            <a:rect l="l" t="t" r="r" b="b"/>
            <a:pathLst>
              <a:path w="2574544" h="806782">
                <a:moveTo>
                  <a:pt x="0" y="0"/>
                </a:moveTo>
                <a:lnTo>
                  <a:pt x="2574544" y="0"/>
                </a:lnTo>
                <a:lnTo>
                  <a:pt x="2574544" y="806782"/>
                </a:lnTo>
                <a:lnTo>
                  <a:pt x="0" y="80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57" b="-1257"/>
            </a:stretch>
          </a:blipFill>
        </p:spPr>
        <p:txBody>
          <a:bodyPr/>
          <a:lstStyle/>
          <a:p>
            <a:endParaRPr lang="en-GB" sz="600"/>
          </a:p>
        </p:txBody>
      </p:sp>
    </p:spTree>
    <p:extLst>
      <p:ext uri="{BB962C8B-B14F-4D97-AF65-F5344CB8AC3E}">
        <p14:creationId xmlns:p14="http://schemas.microsoft.com/office/powerpoint/2010/main" val="269680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9C8556-020A-12F7-E9AA-E7FEE3F55B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1317FE-FC86-3666-629E-F4A3D86A0C65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C7C5BF2-AAC8-A16B-432E-F94066CE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543" y="594785"/>
            <a:ext cx="10820399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543" y="6364575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334215F0-CCF8-1D8B-848E-B4BB54C071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542" y="5410200"/>
            <a:ext cx="10825657" cy="533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GB"/>
              <a:t>Click to edit Reference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6A88866B-996E-B017-D8FE-A66A63A65C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0542" y="1524000"/>
            <a:ext cx="10820399" cy="3779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1" name="Picture 10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1AE6E8B-2F85-8FA8-BA13-DFA2C6717D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47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B8C2EB-2295-50A5-DF05-E55775F320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BC2B9D-AC9A-05CE-3BA8-036DFB0AD52E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C7C5BF2-AAC8-A16B-432E-F94066CE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5DD4288-065F-7AAA-CE4B-130FA86EA7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542" y="5410200"/>
            <a:ext cx="10825657" cy="533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GB"/>
              <a:t>Click to edit Reference text styles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4163FC0F-7D1D-DB83-07CC-868160351A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0542" y="1524000"/>
            <a:ext cx="5257799" cy="3779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10410CF-158C-3CCB-E186-B7E64686C6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FFAB984F-A38D-65AF-D23F-8C6A91EF6C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3144" y="1516062"/>
            <a:ext cx="5257799" cy="3779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435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and_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B8C2EB-2295-50A5-DF05-E55775F320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BC2B9D-AC9A-05CE-3BA8-036DFB0AD52E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C7C5BF2-AAC8-A16B-432E-F94066CE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5DD4288-065F-7AAA-CE4B-130FA86EA7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542" y="5410200"/>
            <a:ext cx="10825657" cy="533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GB"/>
              <a:t>Click to edit Reference text styles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78FC198-BD8D-6A8E-5421-FD45797E90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8401" y="1524000"/>
            <a:ext cx="5257799" cy="3779838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4163FC0F-7D1D-DB83-07CC-868160351A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0542" y="1524000"/>
            <a:ext cx="5257799" cy="3779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10410CF-158C-3CCB-E186-B7E64686C6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2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2D430A-FA60-B09E-41A0-963770DC5F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BC2B9D-AC9A-05CE-3BA8-036DFB0AD52E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C7C5BF2-AAC8-A16B-432E-F94066CE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423A9DC-CB38-C65D-EF89-3CB21F24D0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0542" y="1524000"/>
            <a:ext cx="5257799" cy="37798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5DD4288-065F-7AAA-CE4B-130FA86EA7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542" y="5410200"/>
            <a:ext cx="10825657" cy="533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GB"/>
              <a:t>Click to edit Reference text styles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ED42FB67-8F4C-6E9A-AB76-3249D6AE04FE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6248400" y="1524000"/>
            <a:ext cx="5257799" cy="3765550"/>
          </a:xfrm>
        </p:spPr>
        <p:txBody>
          <a:bodyPr/>
          <a:lstStyle/>
          <a:p>
            <a:r>
              <a:rPr lang="en-GB"/>
              <a:t>Click icon to add media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B947539-24FF-1C80-CB0C-1EB9648832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46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pink background&#10;&#10;Description automatically generated">
            <a:extLst>
              <a:ext uri="{FF2B5EF4-FFF2-40B4-BE49-F238E27FC236}">
                <a16:creationId xmlns:a16="http://schemas.microsoft.com/office/drawing/2014/main" id="{ACA23D91-6D74-684B-D26D-C4B7D3F943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 descr="A blue and pink gradient&#10;&#10;Description automatically generated">
            <a:extLst>
              <a:ext uri="{FF2B5EF4-FFF2-40B4-BE49-F238E27FC236}">
                <a16:creationId xmlns:a16="http://schemas.microsoft.com/office/drawing/2014/main" id="{4FFA2579-CD91-7890-D5B9-D2F4E67173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5D24AB-3247-EBB0-AB68-A25E3D43D02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 6">
            <a:extLst>
              <a:ext uri="{FF2B5EF4-FFF2-40B4-BE49-F238E27FC236}">
                <a16:creationId xmlns:a16="http://schemas.microsoft.com/office/drawing/2014/main" id="{9DCD8F6C-5B8F-BFB6-6293-7E19C7159E4B}"/>
              </a:ext>
            </a:extLst>
          </p:cNvPr>
          <p:cNvSpPr/>
          <p:nvPr userDrawn="1"/>
        </p:nvSpPr>
        <p:spPr>
          <a:xfrm>
            <a:off x="10998775" y="5788191"/>
            <a:ext cx="507427" cy="507427"/>
          </a:xfrm>
          <a:custGeom>
            <a:avLst/>
            <a:gdLst/>
            <a:ahLst/>
            <a:cxnLst/>
            <a:rect l="l" t="t" r="r" b="b"/>
            <a:pathLst>
              <a:path w="761139" h="761139">
                <a:moveTo>
                  <a:pt x="0" y="0"/>
                </a:moveTo>
                <a:lnTo>
                  <a:pt x="761139" y="0"/>
                </a:lnTo>
                <a:lnTo>
                  <a:pt x="761139" y="761139"/>
                </a:lnTo>
                <a:lnTo>
                  <a:pt x="0" y="761139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AA8F0E87-92D4-0011-AA70-A500D208791E}"/>
              </a:ext>
            </a:extLst>
          </p:cNvPr>
          <p:cNvSpPr/>
          <p:nvPr userDrawn="1"/>
        </p:nvSpPr>
        <p:spPr>
          <a:xfrm>
            <a:off x="609600" y="491961"/>
            <a:ext cx="2077541" cy="651037"/>
          </a:xfrm>
          <a:custGeom>
            <a:avLst/>
            <a:gdLst/>
            <a:ahLst/>
            <a:cxnLst/>
            <a:rect l="l" t="t" r="r" b="b"/>
            <a:pathLst>
              <a:path w="2574544" h="806782">
                <a:moveTo>
                  <a:pt x="0" y="0"/>
                </a:moveTo>
                <a:lnTo>
                  <a:pt x="2574544" y="0"/>
                </a:lnTo>
                <a:lnTo>
                  <a:pt x="2574544" y="806782"/>
                </a:lnTo>
                <a:lnTo>
                  <a:pt x="0" y="8067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257" b="-1257"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3" name="Title 15">
            <a:extLst>
              <a:ext uri="{FF2B5EF4-FFF2-40B4-BE49-F238E27FC236}">
                <a16:creationId xmlns:a16="http://schemas.microsoft.com/office/drawing/2014/main" id="{B2FA5801-150E-C899-6127-CFAF1CD2FE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699" y="2498061"/>
            <a:ext cx="4991101" cy="186187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TITLE</a:t>
            </a:r>
            <a:endParaRPr lang="en-GB"/>
          </a:p>
        </p:txBody>
      </p:sp>
      <p:sp>
        <p:nvSpPr>
          <p:cNvPr id="6" name="Slide Number Placeholder 20">
            <a:extLst>
              <a:ext uri="{FF2B5EF4-FFF2-40B4-BE49-F238E27FC236}">
                <a16:creationId xmlns:a16="http://schemas.microsoft.com/office/drawing/2014/main" id="{3F378744-A901-6ADA-E929-8DB7861C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543" y="6364575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4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67802B60-BF4A-CDA3-FA4B-4AAE85AD8E5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79555BF6-FE73-54DB-F75B-F9E0067B3159}"/>
              </a:ext>
            </a:extLst>
          </p:cNvPr>
          <p:cNvSpPr/>
          <p:nvPr userDrawn="1"/>
        </p:nvSpPr>
        <p:spPr>
          <a:xfrm>
            <a:off x="0" y="0"/>
            <a:ext cx="8590765" cy="6858000"/>
          </a:xfrm>
          <a:custGeom>
            <a:avLst/>
            <a:gdLst/>
            <a:ahLst/>
            <a:cxnLst/>
            <a:rect l="l" t="t" r="r" b="b"/>
            <a:pathLst>
              <a:path w="12886148" h="12886148">
                <a:moveTo>
                  <a:pt x="0" y="0"/>
                </a:moveTo>
                <a:lnTo>
                  <a:pt x="12886148" y="0"/>
                </a:lnTo>
                <a:lnTo>
                  <a:pt x="12886148" y="12886148"/>
                </a:lnTo>
                <a:lnTo>
                  <a:pt x="0" y="128861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3F4EA6D2-419C-90FD-7504-BA8C571B1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699" y="2498061"/>
            <a:ext cx="4991101" cy="186187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TITLE</a:t>
            </a:r>
            <a:endParaRPr lang="en-GB"/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A707AB7-C96B-F8F8-7B5D-E410FAC55CB8}"/>
              </a:ext>
            </a:extLst>
          </p:cNvPr>
          <p:cNvSpPr/>
          <p:nvPr userDrawn="1"/>
        </p:nvSpPr>
        <p:spPr>
          <a:xfrm>
            <a:off x="609600" y="491961"/>
            <a:ext cx="2077541" cy="651037"/>
          </a:xfrm>
          <a:custGeom>
            <a:avLst/>
            <a:gdLst/>
            <a:ahLst/>
            <a:cxnLst/>
            <a:rect l="l" t="t" r="r" b="b"/>
            <a:pathLst>
              <a:path w="2574544" h="806782">
                <a:moveTo>
                  <a:pt x="0" y="0"/>
                </a:moveTo>
                <a:lnTo>
                  <a:pt x="2574544" y="0"/>
                </a:lnTo>
                <a:lnTo>
                  <a:pt x="2574544" y="806782"/>
                </a:lnTo>
                <a:lnTo>
                  <a:pt x="0" y="806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257" b="-1257"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8" name="Slide Number Placeholder 20">
            <a:extLst>
              <a:ext uri="{FF2B5EF4-FFF2-40B4-BE49-F238E27FC236}">
                <a16:creationId xmlns:a16="http://schemas.microsoft.com/office/drawing/2014/main" id="{E79C8A3E-3FB7-94BE-E472-C5837E7A5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543" y="6364575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0A6EB3B5-D27C-5B31-0BEC-8A9F7B860F31}"/>
              </a:ext>
            </a:extLst>
          </p:cNvPr>
          <p:cNvSpPr/>
          <p:nvPr userDrawn="1"/>
        </p:nvSpPr>
        <p:spPr>
          <a:xfrm>
            <a:off x="10998773" y="5791200"/>
            <a:ext cx="507427" cy="507427"/>
          </a:xfrm>
          <a:custGeom>
            <a:avLst/>
            <a:gdLst/>
            <a:ahLst/>
            <a:cxnLst/>
            <a:rect l="l" t="t" r="r" b="b"/>
            <a:pathLst>
              <a:path w="1087757" h="1087757">
                <a:moveTo>
                  <a:pt x="0" y="0"/>
                </a:moveTo>
                <a:lnTo>
                  <a:pt x="1087757" y="0"/>
                </a:lnTo>
                <a:lnTo>
                  <a:pt x="1087757" y="1087757"/>
                </a:lnTo>
                <a:lnTo>
                  <a:pt x="0" y="1087757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F742BEC2-9562-11AB-F073-B667AE80A9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E7A0C089-98F3-629E-08AA-1929F3569BE0}"/>
              </a:ext>
            </a:extLst>
          </p:cNvPr>
          <p:cNvSpPr/>
          <p:nvPr userDrawn="1"/>
        </p:nvSpPr>
        <p:spPr>
          <a:xfrm>
            <a:off x="0" y="0"/>
            <a:ext cx="8590765" cy="6858000"/>
          </a:xfrm>
          <a:custGeom>
            <a:avLst/>
            <a:gdLst/>
            <a:ahLst/>
            <a:cxnLst/>
            <a:rect l="l" t="t" r="r" b="b"/>
            <a:pathLst>
              <a:path w="12886148" h="12886148">
                <a:moveTo>
                  <a:pt x="0" y="0"/>
                </a:moveTo>
                <a:lnTo>
                  <a:pt x="12886148" y="0"/>
                </a:lnTo>
                <a:lnTo>
                  <a:pt x="12886148" y="12886148"/>
                </a:lnTo>
                <a:lnTo>
                  <a:pt x="0" y="128861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D1EC8A5B-E509-6E4C-B686-9F02261F04D4}"/>
              </a:ext>
            </a:extLst>
          </p:cNvPr>
          <p:cNvSpPr/>
          <p:nvPr userDrawn="1"/>
        </p:nvSpPr>
        <p:spPr>
          <a:xfrm>
            <a:off x="10998773" y="5791200"/>
            <a:ext cx="507427" cy="507427"/>
          </a:xfrm>
          <a:custGeom>
            <a:avLst/>
            <a:gdLst/>
            <a:ahLst/>
            <a:cxnLst/>
            <a:rect l="l" t="t" r="r" b="b"/>
            <a:pathLst>
              <a:path w="1087757" h="1087757">
                <a:moveTo>
                  <a:pt x="0" y="0"/>
                </a:moveTo>
                <a:lnTo>
                  <a:pt x="1087757" y="0"/>
                </a:lnTo>
                <a:lnTo>
                  <a:pt x="1087757" y="1087757"/>
                </a:lnTo>
                <a:lnTo>
                  <a:pt x="0" y="1087757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2CFA2DA-AF00-05D4-BC86-2062F79C9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699" y="2498061"/>
            <a:ext cx="4991101" cy="186187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  <a:br>
              <a:rPr lang="en-US"/>
            </a:br>
            <a:r>
              <a:rPr lang="en-US"/>
              <a:t>TITLE</a:t>
            </a:r>
            <a:endParaRPr lang="en-GB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12FCF9C-EE4B-0344-9B16-62070233884E}"/>
              </a:ext>
            </a:extLst>
          </p:cNvPr>
          <p:cNvSpPr/>
          <p:nvPr userDrawn="1"/>
        </p:nvSpPr>
        <p:spPr>
          <a:xfrm>
            <a:off x="609600" y="491961"/>
            <a:ext cx="2077541" cy="651037"/>
          </a:xfrm>
          <a:custGeom>
            <a:avLst/>
            <a:gdLst/>
            <a:ahLst/>
            <a:cxnLst/>
            <a:rect l="l" t="t" r="r" b="b"/>
            <a:pathLst>
              <a:path w="2574544" h="806782">
                <a:moveTo>
                  <a:pt x="0" y="0"/>
                </a:moveTo>
                <a:lnTo>
                  <a:pt x="2574544" y="0"/>
                </a:lnTo>
                <a:lnTo>
                  <a:pt x="2574544" y="806782"/>
                </a:lnTo>
                <a:lnTo>
                  <a:pt x="0" y="8067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57" b="-1257"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2" name="Slide Number Placeholder 20">
            <a:extLst>
              <a:ext uri="{FF2B5EF4-FFF2-40B4-BE49-F238E27FC236}">
                <a16:creationId xmlns:a16="http://schemas.microsoft.com/office/drawing/2014/main" id="{FC36BBE5-6B40-7891-087B-972C5328F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543" y="6364575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70CC8F-ED19-BB4C-E8CA-B6160895A4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BC2B9D-AC9A-05CE-3BA8-036DFB0AD52E}"/>
              </a:ext>
            </a:extLst>
          </p:cNvPr>
          <p:cNvSpPr/>
          <p:nvPr userDrawn="1"/>
        </p:nvSpPr>
        <p:spPr>
          <a:xfrm>
            <a:off x="-1" y="228600"/>
            <a:ext cx="12192001" cy="6629400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994FFD52-0EFF-4083-39C3-485C7C33DA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2497" y="1524000"/>
            <a:ext cx="5334001" cy="4191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C403EC7-045A-DF18-E97C-0B340EC150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8400" y="594785"/>
            <a:ext cx="5257800" cy="512021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Title 15">
            <a:extLst>
              <a:ext uri="{FF2B5EF4-FFF2-40B4-BE49-F238E27FC236}">
                <a16:creationId xmlns:a16="http://schemas.microsoft.com/office/drawing/2014/main" id="{22D50F7D-AC8F-DFA7-B119-01FA90DB2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543" y="594785"/>
            <a:ext cx="5334001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77A3706-2523-BFD3-D98E-DE28BF4BD4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9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F4A4FC-4C7D-1F75-4518-FAE68A70DB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BC2B9D-AC9A-05CE-3BA8-036DFB0AD52E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C7C5BF2-AAC8-A16B-432E-F94066CE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276" y="609600"/>
            <a:ext cx="3200402" cy="122129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Our</a:t>
            </a:r>
            <a:br>
              <a:rPr lang="en-US"/>
            </a:br>
            <a:r>
              <a:rPr lang="en-US"/>
              <a:t>Team</a:t>
            </a:r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E129CF8F-0CA2-D515-E347-21AC18FD11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44953" y="990600"/>
            <a:ext cx="1425694" cy="1425694"/>
          </a:xfrm>
          <a:prstGeom prst="ellipse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43" name="Text Placeholder 19">
            <a:extLst>
              <a:ext uri="{FF2B5EF4-FFF2-40B4-BE49-F238E27FC236}">
                <a16:creationId xmlns:a16="http://schemas.microsoft.com/office/drawing/2014/main" id="{376FD00F-D33F-9743-B1E9-6E8C846501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4799" y="2535112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55E8B36D-DD41-DFA8-48B0-178F561271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14799" y="2895600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000" b="0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Function</a:t>
            </a:r>
          </a:p>
        </p:txBody>
      </p:sp>
      <p:sp>
        <p:nvSpPr>
          <p:cNvPr id="45" name="Picture Placeholder 41">
            <a:extLst>
              <a:ext uri="{FF2B5EF4-FFF2-40B4-BE49-F238E27FC236}">
                <a16:creationId xmlns:a16="http://schemas.microsoft.com/office/drawing/2014/main" id="{C5334660-C9F3-622C-545D-10ADF52ED3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7594" y="990600"/>
            <a:ext cx="1425694" cy="1425694"/>
          </a:xfrm>
          <a:prstGeom prst="ellipse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46" name="Text Placeholder 19">
            <a:extLst>
              <a:ext uri="{FF2B5EF4-FFF2-40B4-BE49-F238E27FC236}">
                <a16:creationId xmlns:a16="http://schemas.microsoft.com/office/drawing/2014/main" id="{180E18E0-8492-64F8-2998-740F802533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47440" y="2535112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47" name="Text Placeholder 19">
            <a:extLst>
              <a:ext uri="{FF2B5EF4-FFF2-40B4-BE49-F238E27FC236}">
                <a16:creationId xmlns:a16="http://schemas.microsoft.com/office/drawing/2014/main" id="{C3AD4421-B28E-27B7-8478-902FF662D6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47440" y="2895600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000" b="0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Function</a:t>
            </a:r>
          </a:p>
        </p:txBody>
      </p:sp>
      <p:sp>
        <p:nvSpPr>
          <p:cNvPr id="48" name="Picture Placeholder 41">
            <a:extLst>
              <a:ext uri="{FF2B5EF4-FFF2-40B4-BE49-F238E27FC236}">
                <a16:creationId xmlns:a16="http://schemas.microsoft.com/office/drawing/2014/main" id="{2D0CB75D-DB4C-9878-4D21-A27F8F73E38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02754" y="990600"/>
            <a:ext cx="1425694" cy="1425694"/>
          </a:xfrm>
          <a:prstGeom prst="ellipse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287ED7CB-862C-D9B4-203B-8660279581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72600" y="2535112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0" name="Text Placeholder 19">
            <a:extLst>
              <a:ext uri="{FF2B5EF4-FFF2-40B4-BE49-F238E27FC236}">
                <a16:creationId xmlns:a16="http://schemas.microsoft.com/office/drawing/2014/main" id="{AA4C705F-5D6D-21F2-BEB0-E3B43FFD6C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72600" y="2895600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000" b="0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Function</a:t>
            </a:r>
          </a:p>
        </p:txBody>
      </p:sp>
      <p:sp>
        <p:nvSpPr>
          <p:cNvPr id="54" name="Picture Placeholder 41">
            <a:extLst>
              <a:ext uri="{FF2B5EF4-FFF2-40B4-BE49-F238E27FC236}">
                <a16:creationId xmlns:a16="http://schemas.microsoft.com/office/drawing/2014/main" id="{815110D9-7261-C370-3C3C-2222A719928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44953" y="3482597"/>
            <a:ext cx="1425694" cy="1425694"/>
          </a:xfrm>
          <a:prstGeom prst="ellipse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55" name="Text Placeholder 19">
            <a:extLst>
              <a:ext uri="{FF2B5EF4-FFF2-40B4-BE49-F238E27FC236}">
                <a16:creationId xmlns:a16="http://schemas.microsoft.com/office/drawing/2014/main" id="{7C676BED-6D3D-504F-36D1-4CA26ECC5C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14799" y="5027109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6" name="Text Placeholder 19">
            <a:extLst>
              <a:ext uri="{FF2B5EF4-FFF2-40B4-BE49-F238E27FC236}">
                <a16:creationId xmlns:a16="http://schemas.microsoft.com/office/drawing/2014/main" id="{E55F4135-9CFE-FD09-F240-D4AD0F80DF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14799" y="5387597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000" b="0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Function</a:t>
            </a:r>
          </a:p>
        </p:txBody>
      </p:sp>
      <p:sp>
        <p:nvSpPr>
          <p:cNvPr id="57" name="Picture Placeholder 41">
            <a:extLst>
              <a:ext uri="{FF2B5EF4-FFF2-40B4-BE49-F238E27FC236}">
                <a16:creationId xmlns:a16="http://schemas.microsoft.com/office/drawing/2014/main" id="{3CDE9CED-0F56-EFC6-620E-BC03A38CAEB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173686" y="3482597"/>
            <a:ext cx="1425694" cy="1425694"/>
          </a:xfrm>
          <a:prstGeom prst="ellipse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58" name="Text Placeholder 19">
            <a:extLst>
              <a:ext uri="{FF2B5EF4-FFF2-40B4-BE49-F238E27FC236}">
                <a16:creationId xmlns:a16="http://schemas.microsoft.com/office/drawing/2014/main" id="{D34ED788-9547-08B7-DFB4-460A7C6DEC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43532" y="5027109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9" name="Text Placeholder 19">
            <a:extLst>
              <a:ext uri="{FF2B5EF4-FFF2-40B4-BE49-F238E27FC236}">
                <a16:creationId xmlns:a16="http://schemas.microsoft.com/office/drawing/2014/main" id="{6F53A90C-1CF9-C7BC-27AF-5B852F3D24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43532" y="5387597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000" b="0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Function</a:t>
            </a:r>
          </a:p>
        </p:txBody>
      </p:sp>
      <p:sp>
        <p:nvSpPr>
          <p:cNvPr id="60" name="Picture Placeholder 41">
            <a:extLst>
              <a:ext uri="{FF2B5EF4-FFF2-40B4-BE49-F238E27FC236}">
                <a16:creationId xmlns:a16="http://schemas.microsoft.com/office/drawing/2014/main" id="{0EA31EB1-98A7-DB3F-1EBC-29DE8E0053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802754" y="3482597"/>
            <a:ext cx="1425694" cy="1425694"/>
          </a:xfrm>
          <a:prstGeom prst="ellipse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1" name="Text Placeholder 19">
            <a:extLst>
              <a:ext uri="{FF2B5EF4-FFF2-40B4-BE49-F238E27FC236}">
                <a16:creationId xmlns:a16="http://schemas.microsoft.com/office/drawing/2014/main" id="{F5CEC25A-7449-B0ED-C3BB-C8A6289B4D6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372600" y="5027109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62" name="Text Placeholder 19">
            <a:extLst>
              <a:ext uri="{FF2B5EF4-FFF2-40B4-BE49-F238E27FC236}">
                <a16:creationId xmlns:a16="http://schemas.microsoft.com/office/drawing/2014/main" id="{22BBF9BB-2B72-DEC8-1195-A9418D4AA4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372600" y="5387597"/>
            <a:ext cx="2438400" cy="418966"/>
          </a:xfrm>
        </p:spPr>
        <p:txBody>
          <a:bodyPr>
            <a:noAutofit/>
          </a:bodyPr>
          <a:lstStyle>
            <a:lvl1pPr marL="0" indent="0" algn="ctr">
              <a:buNone/>
              <a:defRPr sz="2000" b="0">
                <a:solidFill>
                  <a:srgbClr val="0A55A4"/>
                </a:solidFill>
              </a:defRPr>
            </a:lvl1pPr>
          </a:lstStyle>
          <a:p>
            <a:pPr lvl="0"/>
            <a:r>
              <a:rPr lang="en-GB"/>
              <a:t>Function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74C16CE-5422-E097-D825-A4B4BD80D2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0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_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60AE0B-B48B-0C1E-D24B-7EAFD546D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BC2B9D-AC9A-05CE-3BA8-036DFB0AD52E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C7C5BF2-AAC8-A16B-432E-F94066CE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543" y="594785"/>
            <a:ext cx="10820400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543" y="6364575"/>
            <a:ext cx="1422400" cy="243417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28B8EF89-0BDA-EE18-51D9-44C43BB5A5BC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3733800" y="1676400"/>
            <a:ext cx="4724400" cy="4038600"/>
          </a:xfrm>
        </p:spPr>
        <p:txBody>
          <a:bodyPr/>
          <a:lstStyle/>
          <a:p>
            <a:r>
              <a:rPr lang="en-GB"/>
              <a:t>Click icon to add SmartArt graphic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2E037DC-9C24-12D1-8EB2-0F6ADB7F0D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67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B22591-74EB-500E-CBC2-A3F31B8E7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BC2B9D-AC9A-05CE-3BA8-036DFB0AD52E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C7C5BF2-AAC8-A16B-432E-F94066CE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4DDC726B-63E7-922D-6434-F565A8CA56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16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B431FD-0D21-6D56-7280-872523046F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BC2B9D-AC9A-05CE-3BA8-036DFB0AD52E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F23EEB-F1D8-E82F-285D-ED1FE54F9B88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62F3253B-D788-B3A5-7615-C4E5AD73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8B3C6E3-4EDC-FADB-6DAF-53935301A8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26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of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ink background&#10;&#10;Description automatically generated">
            <a:extLst>
              <a:ext uri="{FF2B5EF4-FFF2-40B4-BE49-F238E27FC236}">
                <a16:creationId xmlns:a16="http://schemas.microsoft.com/office/drawing/2014/main" id="{53DD826B-A4C1-7B8E-FC7E-E9AFDA782D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4F9B13-03C3-D525-5207-CAB4C765D6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56F977-CA59-D1C4-799E-91AC2920F8BD}"/>
              </a:ext>
            </a:extLst>
          </p:cNvPr>
          <p:cNvSpPr/>
          <p:nvPr userDrawn="1"/>
        </p:nvSpPr>
        <p:spPr>
          <a:xfrm>
            <a:off x="-1" y="228600"/>
            <a:ext cx="12192001" cy="6629399"/>
          </a:xfrm>
          <a:prstGeom prst="rect">
            <a:avLst/>
          </a:prstGeom>
          <a:gradFill flip="none" rotWithShape="1">
            <a:gsLst>
              <a:gs pos="38000">
                <a:srgbClr val="FFFFFF"/>
              </a:gs>
              <a:gs pos="0">
                <a:srgbClr val="FFFFFF"/>
              </a:gs>
              <a:gs pos="100000">
                <a:srgbClr val="FFFFFF">
                  <a:shade val="100000"/>
                  <a:satMod val="115000"/>
                  <a:alpha val="93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 Placeholder 40">
            <a:extLst>
              <a:ext uri="{FF2B5EF4-FFF2-40B4-BE49-F238E27FC236}">
                <a16:creationId xmlns:a16="http://schemas.microsoft.com/office/drawing/2014/main" id="{3632BDD9-AA9B-04F4-B74A-397FB00547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5797" y="2213996"/>
            <a:ext cx="2551668" cy="421342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40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46" name="Text Placeholder 40">
            <a:extLst>
              <a:ext uri="{FF2B5EF4-FFF2-40B4-BE49-F238E27FC236}">
                <a16:creationId xmlns:a16="http://schemas.microsoft.com/office/drawing/2014/main" id="{AA71AC2D-3ACD-AABE-5C50-9FC0E5D8B8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52469" y="4588636"/>
            <a:ext cx="2552700" cy="897764"/>
          </a:xfr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>
                <a:solidFill>
                  <a:srgbClr val="0A55A4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45" name="Text Placeholder 40">
            <a:extLst>
              <a:ext uri="{FF2B5EF4-FFF2-40B4-BE49-F238E27FC236}">
                <a16:creationId xmlns:a16="http://schemas.microsoft.com/office/drawing/2014/main" id="{3974B25B-DEEC-7FF2-4962-8A9542B457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9134" y="4588637"/>
            <a:ext cx="2552700" cy="897764"/>
          </a:xfr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>
                <a:solidFill>
                  <a:srgbClr val="0A55A4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42" name="Text Placeholder 40">
            <a:extLst>
              <a:ext uri="{FF2B5EF4-FFF2-40B4-BE49-F238E27FC236}">
                <a16:creationId xmlns:a16="http://schemas.microsoft.com/office/drawing/2014/main" id="{F8012E6D-2D9E-9FD7-FED2-E4DA31D441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19134" y="2736557"/>
            <a:ext cx="2552700" cy="897764"/>
          </a:xfr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>
                <a:solidFill>
                  <a:srgbClr val="0A55A4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026B082E-3D59-333C-5001-D0E32F2D62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797" y="2736557"/>
            <a:ext cx="2551668" cy="897764"/>
          </a:xfr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>
                <a:solidFill>
                  <a:srgbClr val="0A55A4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9" name="Title 38">
            <a:extLst>
              <a:ext uri="{FF2B5EF4-FFF2-40B4-BE49-F238E27FC236}">
                <a16:creationId xmlns:a16="http://schemas.microsoft.com/office/drawing/2014/main" id="{28B1F81F-76CE-A312-3E4F-ACD6CD8AC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Table of contents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04B72C-C484-E184-B9DC-DF7CDDE0E9E6}"/>
              </a:ext>
            </a:extLst>
          </p:cNvPr>
          <p:cNvSpPr/>
          <p:nvPr userDrawn="1"/>
        </p:nvSpPr>
        <p:spPr>
          <a:xfrm>
            <a:off x="-1" y="6114568"/>
            <a:ext cx="12192000" cy="743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 Placeholder 40">
            <a:extLst>
              <a:ext uri="{FF2B5EF4-FFF2-40B4-BE49-F238E27FC236}">
                <a16:creationId xmlns:a16="http://schemas.microsoft.com/office/drawing/2014/main" id="{C5E91750-F327-A0DA-8D3B-547452EB75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52469" y="2743200"/>
            <a:ext cx="2552700" cy="897764"/>
          </a:xfr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>
                <a:solidFill>
                  <a:srgbClr val="0A55A4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44" name="Text Placeholder 40">
            <a:extLst>
              <a:ext uri="{FF2B5EF4-FFF2-40B4-BE49-F238E27FC236}">
                <a16:creationId xmlns:a16="http://schemas.microsoft.com/office/drawing/2014/main" id="{8E510F17-C4EB-C839-B7D7-741AA914DF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7" y="4588637"/>
            <a:ext cx="2551668" cy="897764"/>
          </a:xfr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>
                <a:solidFill>
                  <a:srgbClr val="0A55A4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50" name="Text Placeholder 40">
            <a:extLst>
              <a:ext uri="{FF2B5EF4-FFF2-40B4-BE49-F238E27FC236}">
                <a16:creationId xmlns:a16="http://schemas.microsoft.com/office/drawing/2014/main" id="{06C624CE-A309-1804-1574-5F598281B8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19134" y="2213996"/>
            <a:ext cx="2551668" cy="421342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40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1" name="Text Placeholder 40">
            <a:extLst>
              <a:ext uri="{FF2B5EF4-FFF2-40B4-BE49-F238E27FC236}">
                <a16:creationId xmlns:a16="http://schemas.microsoft.com/office/drawing/2014/main" id="{E2AF6FA6-E144-8145-D9DB-98B59FBE54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2469" y="2213996"/>
            <a:ext cx="2551668" cy="421342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40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52" name="Text Placeholder 40">
            <a:extLst>
              <a:ext uri="{FF2B5EF4-FFF2-40B4-BE49-F238E27FC236}">
                <a16:creationId xmlns:a16="http://schemas.microsoft.com/office/drawing/2014/main" id="{4A2A7BD7-DC82-1687-A7CD-4C4E30C9FF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5797" y="4063882"/>
            <a:ext cx="2551668" cy="421342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40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53" name="Text Placeholder 40">
            <a:extLst>
              <a:ext uri="{FF2B5EF4-FFF2-40B4-BE49-F238E27FC236}">
                <a16:creationId xmlns:a16="http://schemas.microsoft.com/office/drawing/2014/main" id="{3A3899B1-109A-373E-7552-9199899F31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19134" y="4063882"/>
            <a:ext cx="2551668" cy="421342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40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54" name="Text Placeholder 40">
            <a:extLst>
              <a:ext uri="{FF2B5EF4-FFF2-40B4-BE49-F238E27FC236}">
                <a16:creationId xmlns:a16="http://schemas.microsoft.com/office/drawing/2014/main" id="{3C83B6E7-BB70-C1F8-EF66-494E5D354B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52469" y="4063882"/>
            <a:ext cx="2551668" cy="421342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4000" b="1">
                <a:solidFill>
                  <a:srgbClr val="0A55A4"/>
                </a:solidFill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6F35A-645D-AA0C-65F5-3B80ACD86B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400D6E9-AC64-54BF-D9CA-D68FE22EF0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0" y="6201334"/>
            <a:ext cx="1782172" cy="5725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0D0323-0136-C2A5-033F-201E4CFCE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Freeform 6">
            <a:extLst>
              <a:ext uri="{FF2B5EF4-FFF2-40B4-BE49-F238E27FC236}">
                <a16:creationId xmlns:a16="http://schemas.microsoft.com/office/drawing/2014/main" id="{C973D1B7-733D-8A74-0ECC-33C4F7788065}"/>
              </a:ext>
            </a:extLst>
          </p:cNvPr>
          <p:cNvSpPr/>
          <p:nvPr userDrawn="1"/>
        </p:nvSpPr>
        <p:spPr>
          <a:xfrm>
            <a:off x="609600" y="491961"/>
            <a:ext cx="2077541" cy="651037"/>
          </a:xfrm>
          <a:custGeom>
            <a:avLst/>
            <a:gdLst/>
            <a:ahLst/>
            <a:cxnLst/>
            <a:rect l="l" t="t" r="r" b="b"/>
            <a:pathLst>
              <a:path w="2574544" h="806782">
                <a:moveTo>
                  <a:pt x="0" y="0"/>
                </a:moveTo>
                <a:lnTo>
                  <a:pt x="2574544" y="0"/>
                </a:lnTo>
                <a:lnTo>
                  <a:pt x="2574544" y="806782"/>
                </a:lnTo>
                <a:lnTo>
                  <a:pt x="0" y="806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57" b="-1257"/>
            </a:stretch>
          </a:blipFill>
        </p:spPr>
        <p:txBody>
          <a:bodyPr/>
          <a:lstStyle/>
          <a:p>
            <a:endParaRPr lang="en-GB" sz="600"/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D77EEF44-30D8-AF7A-0DDA-B41E5F224549}"/>
              </a:ext>
            </a:extLst>
          </p:cNvPr>
          <p:cNvSpPr/>
          <p:nvPr userDrawn="1"/>
        </p:nvSpPr>
        <p:spPr>
          <a:xfrm>
            <a:off x="685800" y="3810000"/>
            <a:ext cx="108204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sz="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250D19-9D50-BB20-92D1-C5286358BDBF}"/>
              </a:ext>
            </a:extLst>
          </p:cNvPr>
          <p:cNvSpPr txBox="1"/>
          <p:nvPr userDrawn="1"/>
        </p:nvSpPr>
        <p:spPr>
          <a:xfrm>
            <a:off x="609600" y="2815099"/>
            <a:ext cx="41208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chemeClr val="bg1"/>
                </a:solidFill>
              </a:rPr>
              <a:t>THANK YOU</a:t>
            </a:r>
            <a:endParaRPr lang="en-GB" sz="5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C9E2DB-5875-291E-C7F7-436AA99D68B6}"/>
              </a:ext>
            </a:extLst>
          </p:cNvPr>
          <p:cNvSpPr txBox="1"/>
          <p:nvPr userDrawn="1"/>
        </p:nvSpPr>
        <p:spPr>
          <a:xfrm>
            <a:off x="7817138" y="4019296"/>
            <a:ext cx="377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Find out more : eortc.org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0543" y="6364575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accent5"/>
                </a:solidFill>
                <a:latin typeface="Source Sans Pro" panose="020B0503030403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543" y="594785"/>
            <a:ext cx="10820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543" y="1676400"/>
            <a:ext cx="10820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0" r:id="rId2"/>
    <p:sldLayoutId id="2147483661" r:id="rId3"/>
    <p:sldLayoutId id="2147483672" r:id="rId4"/>
    <p:sldLayoutId id="2147483662" r:id="rId5"/>
    <p:sldLayoutId id="2147483670" r:id="rId6"/>
    <p:sldLayoutId id="2147483655" r:id="rId7"/>
    <p:sldLayoutId id="2147483651" r:id="rId8"/>
    <p:sldLayoutId id="2147483667" r:id="rId9"/>
    <p:sldLayoutId id="2147483665" r:id="rId10"/>
    <p:sldLayoutId id="2147483669" r:id="rId11"/>
    <p:sldLayoutId id="2147483668" r:id="rId12"/>
    <p:sldLayoutId id="2147483666" r:id="rId13"/>
    <p:sldLayoutId id="2147483650" r:id="rId14"/>
    <p:sldLayoutId id="2147483659" r:id="rId15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000" b="1" kern="1200">
          <a:solidFill>
            <a:srgbClr val="0A55A4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228594" indent="-228594" algn="l" defTabSz="60958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1pPr>
      <a:lvl2pPr marL="495288" indent="-190495" algn="l" defTabSz="609585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2pPr>
      <a:lvl3pPr marL="761981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3pPr>
      <a:lvl4pPr marL="1066773" indent="-152396" algn="l" defTabSz="609585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4pPr>
      <a:lvl5pPr marL="1371566" indent="-152396" algn="l" defTabSz="609585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5pPr>
      <a:lvl6pPr marL="1676358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150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5943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735" indent="-152396" algn="l" defTabSz="609585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92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85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77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170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962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754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547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339" algn="l" defTabSz="609585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1BF446-74DA-B431-8A1B-20BF4DB3D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A6E26-6B4D-DD72-68D0-5D97C370A4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D22388-50B3-919F-FAF4-8446C308D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timeliness for Site staff</a:t>
            </a:r>
          </a:p>
        </p:txBody>
      </p:sp>
    </p:spTree>
    <p:extLst>
      <p:ext uri="{BB962C8B-B14F-4D97-AF65-F5344CB8AC3E}">
        <p14:creationId xmlns:p14="http://schemas.microsoft.com/office/powerpoint/2010/main" val="3577667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17233-4FFC-8762-8E4B-7EB60D878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2" name="Text 0">
            <a:extLst>
              <a:ext uri="{FF2B5EF4-FFF2-40B4-BE49-F238E27FC236}">
                <a16:creationId xmlns:a16="http://schemas.microsoft.com/office/drawing/2014/main" id="{AB385967-264A-E6B3-2F5E-F533B4478834}"/>
              </a:ext>
            </a:extLst>
          </p:cNvPr>
          <p:cNvSpPr/>
          <p:nvPr/>
        </p:nvSpPr>
        <p:spPr>
          <a:xfrm>
            <a:off x="746760" y="534924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066A4"/>
                </a:solidFill>
              </a:rPr>
              <a:t>DTL Process</a:t>
            </a:r>
            <a:endParaRPr lang="en-US" sz="4000" dirty="0"/>
          </a:p>
        </p:txBody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B5ED0819-6882-CD21-BD2A-5452F14E233D}"/>
              </a:ext>
            </a:extLst>
          </p:cNvPr>
          <p:cNvSpPr/>
          <p:nvPr/>
        </p:nvSpPr>
        <p:spPr>
          <a:xfrm>
            <a:off x="746760" y="1522476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323E48"/>
                </a:solidFill>
              </a:rPr>
              <a:t>The Data Timeliness (DTL) process describes how EORTC Headquarters centrally monitors site compliance related to:</a:t>
            </a:r>
            <a:endParaRPr lang="en-US" sz="2400" dirty="0"/>
          </a:p>
        </p:txBody>
      </p:sp>
      <p:sp>
        <p:nvSpPr>
          <p:cNvPr id="36" name="Shape 6">
            <a:extLst>
              <a:ext uri="{FF2B5EF4-FFF2-40B4-BE49-F238E27FC236}">
                <a16:creationId xmlns:a16="http://schemas.microsoft.com/office/drawing/2014/main" id="{24AEB57F-D979-8D63-F9D1-113284BDA667}"/>
              </a:ext>
            </a:extLst>
          </p:cNvPr>
          <p:cNvSpPr/>
          <p:nvPr/>
        </p:nvSpPr>
        <p:spPr>
          <a:xfrm>
            <a:off x="746760" y="2834640"/>
            <a:ext cx="5029200" cy="2286000"/>
          </a:xfrm>
          <a:prstGeom prst="roundRect">
            <a:avLst/>
          </a:prstGeom>
          <a:solidFill>
            <a:srgbClr val="EEF7FB"/>
          </a:solidFill>
          <a:ln w="19050">
            <a:solidFill>
              <a:srgbClr val="0066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7">
            <a:extLst>
              <a:ext uri="{FF2B5EF4-FFF2-40B4-BE49-F238E27FC236}">
                <a16:creationId xmlns:a16="http://schemas.microsoft.com/office/drawing/2014/main" id="{7DAA85AA-18F4-4029-E5BD-7344771DBEAF}"/>
              </a:ext>
            </a:extLst>
          </p:cNvPr>
          <p:cNvSpPr/>
          <p:nvPr/>
        </p:nvSpPr>
        <p:spPr>
          <a:xfrm>
            <a:off x="1066800" y="326440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66A4"/>
                </a:solidFill>
              </a:rPr>
              <a:t>Case Report Forms </a:t>
            </a:r>
          </a:p>
          <a:p>
            <a:pPr marL="0" indent="0" algn="ctr">
              <a:buNone/>
            </a:pPr>
            <a:r>
              <a:rPr lang="en-US" sz="2500" b="1" dirty="0">
                <a:solidFill>
                  <a:srgbClr val="0066A4"/>
                </a:solidFill>
              </a:rPr>
              <a:t>(CRF)</a:t>
            </a:r>
            <a:endParaRPr lang="en-US" sz="2500" dirty="0"/>
          </a:p>
        </p:txBody>
      </p:sp>
      <p:sp>
        <p:nvSpPr>
          <p:cNvPr id="40" name="Text 8">
            <a:extLst>
              <a:ext uri="{FF2B5EF4-FFF2-40B4-BE49-F238E27FC236}">
                <a16:creationId xmlns:a16="http://schemas.microsoft.com/office/drawing/2014/main" id="{8EFB63BE-0285-D208-8721-C82524D137D0}"/>
              </a:ext>
            </a:extLst>
          </p:cNvPr>
          <p:cNvSpPr/>
          <p:nvPr/>
        </p:nvSpPr>
        <p:spPr>
          <a:xfrm>
            <a:off x="1249680" y="3931920"/>
            <a:ext cx="402336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323E48"/>
                </a:solidFill>
              </a:rPr>
              <a:t>Timely submission of clinical data forms</a:t>
            </a:r>
            <a:endParaRPr lang="en-US" sz="1700" dirty="0"/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1DD206E8-BE86-89D9-13C0-4EFC7AAE80EF}"/>
              </a:ext>
            </a:extLst>
          </p:cNvPr>
          <p:cNvSpPr/>
          <p:nvPr/>
        </p:nvSpPr>
        <p:spPr>
          <a:xfrm>
            <a:off x="6416040" y="2834640"/>
            <a:ext cx="5029200" cy="2286000"/>
          </a:xfrm>
          <a:prstGeom prst="roundRect">
            <a:avLst/>
          </a:prstGeom>
          <a:solidFill>
            <a:srgbClr val="FFF2F2"/>
          </a:solidFill>
          <a:ln w="1905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Text 10">
            <a:extLst>
              <a:ext uri="{FF2B5EF4-FFF2-40B4-BE49-F238E27FC236}">
                <a16:creationId xmlns:a16="http://schemas.microsoft.com/office/drawing/2014/main" id="{E7059806-CC5B-9DDF-58EB-2311F31B6F78}"/>
              </a:ext>
            </a:extLst>
          </p:cNvPr>
          <p:cNvSpPr/>
          <p:nvPr/>
        </p:nvSpPr>
        <p:spPr>
          <a:xfrm>
            <a:off x="6736080" y="326440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30613"/>
                </a:solidFill>
              </a:rPr>
              <a:t>Serious Adverse Events </a:t>
            </a:r>
          </a:p>
          <a:p>
            <a:pPr marL="0" indent="0" algn="ctr">
              <a:buNone/>
            </a:pPr>
            <a:r>
              <a:rPr lang="en-US" sz="2500" b="1" dirty="0">
                <a:solidFill>
                  <a:srgbClr val="E30613"/>
                </a:solidFill>
              </a:rPr>
              <a:t>(SAE)</a:t>
            </a:r>
            <a:endParaRPr lang="en-US" sz="2500" dirty="0"/>
          </a:p>
        </p:txBody>
      </p:sp>
      <p:sp>
        <p:nvSpPr>
          <p:cNvPr id="46" name="Text 11">
            <a:extLst>
              <a:ext uri="{FF2B5EF4-FFF2-40B4-BE49-F238E27FC236}">
                <a16:creationId xmlns:a16="http://schemas.microsoft.com/office/drawing/2014/main" id="{47FE8CA9-3887-0BA7-B2BD-A6B0426AB26C}"/>
              </a:ext>
            </a:extLst>
          </p:cNvPr>
          <p:cNvSpPr/>
          <p:nvPr/>
        </p:nvSpPr>
        <p:spPr>
          <a:xfrm>
            <a:off x="6918960" y="3931920"/>
            <a:ext cx="402336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323E48"/>
                </a:solidFill>
              </a:rPr>
              <a:t>Timely responses and SAE data submission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516560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0D14-55F1-A943-60B3-CA307C554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543" y="251703"/>
            <a:ext cx="10820399" cy="762000"/>
          </a:xfrm>
        </p:spPr>
        <p:txBody>
          <a:bodyPr/>
          <a:lstStyle/>
          <a:p>
            <a:r>
              <a:rPr lang="en-GB" sz="3600" dirty="0"/>
              <a:t>Standard Timeframes and Colour Codes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DFF590-E2DB-2FE1-5D93-C4948D77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F1513A79-E058-7420-66DC-953046C85F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528797"/>
              </p:ext>
            </p:extLst>
          </p:nvPr>
        </p:nvGraphicFramePr>
        <p:xfrm>
          <a:off x="680543" y="1030455"/>
          <a:ext cx="10469880" cy="3383280"/>
        </p:xfrm>
        <a:graphic>
          <a:graphicData uri="http://schemas.openxmlformats.org/drawingml/2006/table">
            <a:tbl>
              <a:tblPr/>
              <a:tblGrid>
                <a:gridCol w="187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Form type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PRESENT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DUE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OVERDUE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N/A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Baseline forms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Present in EORTC database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&lt; 91 days after registration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≥ 91 days after registration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Not applicable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Treatment forms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Present in EORTC database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&lt; 121 days after theoretical date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≥ 121 days after theoretical date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Not applicable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Follow-up forms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Present in EORTC database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&lt; 365 days after theoretical date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≥ 365 days after theoretical date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323E48"/>
                          </a:solidFill>
                          <a:latin typeface="Source Sans Pro" panose="020B0503030403020204" pitchFamily="34" charset="0"/>
                        </a:rPr>
                        <a:t>Not applicable</a:t>
                      </a:r>
                      <a:endParaRPr lang="en-US" sz="1800" dirty="0">
                        <a:latin typeface="Source Sans Pro" panose="020B0503030403020204" pitchFamily="34" charset="0"/>
                      </a:endParaRPr>
                    </a:p>
                  </a:txBody>
                  <a:tcPr marL="64008" marR="64008" marT="64008" marB="6400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Shape 5">
            <a:extLst>
              <a:ext uri="{FF2B5EF4-FFF2-40B4-BE49-F238E27FC236}">
                <a16:creationId xmlns:a16="http://schemas.microsoft.com/office/drawing/2014/main" id="{983F434F-FFC0-E5C7-DF67-15BF00E3AB54}"/>
              </a:ext>
            </a:extLst>
          </p:cNvPr>
          <p:cNvSpPr/>
          <p:nvPr/>
        </p:nvSpPr>
        <p:spPr>
          <a:xfrm>
            <a:off x="2555063" y="1030455"/>
            <a:ext cx="1920240" cy="502920"/>
          </a:xfrm>
          <a:prstGeom prst="rect">
            <a:avLst/>
          </a:prstGeom>
          <a:solidFill>
            <a:srgbClr val="70AD4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42D4D26A-7F39-312E-CBEC-6E7463783784}"/>
              </a:ext>
            </a:extLst>
          </p:cNvPr>
          <p:cNvSpPr/>
          <p:nvPr/>
        </p:nvSpPr>
        <p:spPr>
          <a:xfrm>
            <a:off x="2555063" y="1195047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PRESENT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9A4A3026-F5AB-2BC1-0982-1757815BF008}"/>
              </a:ext>
            </a:extLst>
          </p:cNvPr>
          <p:cNvSpPr/>
          <p:nvPr/>
        </p:nvSpPr>
        <p:spPr>
          <a:xfrm>
            <a:off x="4475303" y="1030455"/>
            <a:ext cx="2377440" cy="502920"/>
          </a:xfrm>
          <a:prstGeom prst="rect">
            <a:avLst/>
          </a:prstGeom>
          <a:solidFill>
            <a:srgbClr val="FFC00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1C2908B5-7FB2-9589-735F-666A439DDEDD}"/>
              </a:ext>
            </a:extLst>
          </p:cNvPr>
          <p:cNvSpPr/>
          <p:nvPr/>
        </p:nvSpPr>
        <p:spPr>
          <a:xfrm>
            <a:off x="4475303" y="1195047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A508A2C0-7448-A689-30C1-BEBA10C3624F}"/>
              </a:ext>
            </a:extLst>
          </p:cNvPr>
          <p:cNvSpPr/>
          <p:nvPr/>
        </p:nvSpPr>
        <p:spPr>
          <a:xfrm>
            <a:off x="6852743" y="1030455"/>
            <a:ext cx="2423160" cy="502920"/>
          </a:xfrm>
          <a:prstGeom prst="rect">
            <a:avLst/>
          </a:prstGeom>
          <a:solidFill>
            <a:srgbClr val="C0000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C5FCCA11-9556-7831-D689-0E9F0DD912CD}"/>
              </a:ext>
            </a:extLst>
          </p:cNvPr>
          <p:cNvSpPr/>
          <p:nvPr/>
        </p:nvSpPr>
        <p:spPr>
          <a:xfrm>
            <a:off x="6852743" y="1195047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OVERDUE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120B8530-71A1-0363-41A8-67910312BB2F}"/>
              </a:ext>
            </a:extLst>
          </p:cNvPr>
          <p:cNvSpPr/>
          <p:nvPr/>
        </p:nvSpPr>
        <p:spPr>
          <a:xfrm>
            <a:off x="9275903" y="1030455"/>
            <a:ext cx="1874520" cy="502920"/>
          </a:xfrm>
          <a:prstGeom prst="rect">
            <a:avLst/>
          </a:prstGeom>
          <a:solidFill>
            <a:srgbClr val="A6A6A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CCFA0B3A-6F81-D327-0AC5-FF4222CCCBFE}"/>
              </a:ext>
            </a:extLst>
          </p:cNvPr>
          <p:cNvSpPr/>
          <p:nvPr/>
        </p:nvSpPr>
        <p:spPr>
          <a:xfrm>
            <a:off x="9230183" y="1178740"/>
            <a:ext cx="1874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N/A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6BA0BB32-7BD0-7724-5001-CFD62D28C239}"/>
              </a:ext>
            </a:extLst>
          </p:cNvPr>
          <p:cNvSpPr/>
          <p:nvPr/>
        </p:nvSpPr>
        <p:spPr>
          <a:xfrm>
            <a:off x="680543" y="4886235"/>
            <a:ext cx="10972800" cy="530352"/>
          </a:xfrm>
          <a:prstGeom prst="rect">
            <a:avLst/>
          </a:prstGeom>
          <a:solidFill>
            <a:srgbClr val="FFF4D6"/>
          </a:solidFill>
          <a:ln w="12700">
            <a:solidFill>
              <a:srgbClr val="E5B700"/>
            </a:solidFill>
            <a:prstDash val="solid"/>
          </a:ln>
        </p:spPr>
        <p:txBody>
          <a:bodyPr/>
          <a:lstStyle/>
          <a:p>
            <a:endParaRPr lang="en-GB" sz="2000" dirty="0">
              <a:latin typeface="Source Sans Pro" panose="020B0503030403020204" pitchFamily="34" charset="0"/>
            </a:endParaRPr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F3A4B591-7DE9-AEE9-3819-4CD6C8359DD5}"/>
              </a:ext>
            </a:extLst>
          </p:cNvPr>
          <p:cNvSpPr/>
          <p:nvPr/>
        </p:nvSpPr>
        <p:spPr>
          <a:xfrm>
            <a:off x="863423" y="5041683"/>
            <a:ext cx="10607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65900"/>
                </a:solidFill>
                <a:effectLst/>
                <a:uLnTx/>
                <a:uFillTx/>
                <a:latin typeface="Source Sans Pro" panose="020B0503030403020204" pitchFamily="34" charset="0"/>
              </a:rPr>
              <a:t>Overdue forms should be provided as a priority, followed by due forms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65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69485C4F-45E8-6F9C-1104-08066CF9A0E1}"/>
              </a:ext>
            </a:extLst>
          </p:cNvPr>
          <p:cNvSpPr/>
          <p:nvPr/>
        </p:nvSpPr>
        <p:spPr>
          <a:xfrm>
            <a:off x="1274903" y="5663475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Source Sans Pro" panose="020B0503030403020204" pitchFamily="34" charset="0"/>
              </a:rPr>
              <a:t>Theoretical date = expected date of form submission according to the protocol.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936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2F74D-1856-0798-23E0-7ABF544BF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D4395-1FEC-DF87-FAE2-A098DDDA6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66A4"/>
                </a:solidFill>
              </a:rPr>
              <a:t>Overdue SAE Queries</a:t>
            </a:r>
            <a:endParaRPr lang="en-GB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3C8984-5E0C-0ACF-4547-15586A74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ECE518D-B761-E537-99D7-298D5A14A2CD}"/>
              </a:ext>
            </a:extLst>
          </p:cNvPr>
          <p:cNvSpPr/>
          <p:nvPr/>
        </p:nvSpPr>
        <p:spPr>
          <a:xfrm>
            <a:off x="1051560" y="1920240"/>
            <a:ext cx="1188720" cy="1188720"/>
          </a:xfrm>
          <a:prstGeom prst="diamond">
            <a:avLst/>
          </a:prstGeom>
          <a:solidFill>
            <a:srgbClr val="FFFFFF"/>
          </a:solidFill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253ABB3-F397-89BF-EBC9-EB3CA0ED5AFE}"/>
              </a:ext>
            </a:extLst>
          </p:cNvPr>
          <p:cNvSpPr/>
          <p:nvPr/>
        </p:nvSpPr>
        <p:spPr>
          <a:xfrm>
            <a:off x="1051560" y="2249423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0C89A5D1-0160-3B85-67EA-2D28FB7FCEA1}"/>
              </a:ext>
            </a:extLst>
          </p:cNvPr>
          <p:cNvSpPr/>
          <p:nvPr/>
        </p:nvSpPr>
        <p:spPr>
          <a:xfrm>
            <a:off x="2871651" y="1879092"/>
            <a:ext cx="8046720" cy="1508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Source Sans Pro" panose="020B0503030403020204" pitchFamily="34" charset="0"/>
              </a:rPr>
              <a:t>An overdue SAE query is a query concerning a Serious Adverse Event for which 3 reminders have been sent.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81FB7477-907B-0F55-64BD-BE22F935452D}"/>
              </a:ext>
            </a:extLst>
          </p:cNvPr>
          <p:cNvSpPr/>
          <p:nvPr/>
        </p:nvSpPr>
        <p:spPr>
          <a:xfrm>
            <a:off x="1051560" y="3826939"/>
            <a:ext cx="99930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Source Sans Pro" panose="020B0503030403020204" pitchFamily="34" charset="0"/>
              </a:rPr>
              <a:t>Prompt answers are essential for patient safety and complete trial data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Source Sans Pro" panose="020B0503030403020204" pitchFamily="34" charset="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86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6279D-C591-FCC1-6B7E-533FAA0A9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E9AAB-AD81-B92F-0BCF-976A2FD64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7905"/>
            <a:ext cx="10820399" cy="762000"/>
          </a:xfrm>
        </p:spPr>
        <p:txBody>
          <a:bodyPr/>
          <a:lstStyle/>
          <a:p>
            <a:r>
              <a:rPr lang="en-US" sz="3600" dirty="0">
                <a:solidFill>
                  <a:srgbClr val="0066A4"/>
                </a:solidFill>
              </a:rPr>
              <a:t>DTL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F19DBE-3EDA-854A-B9C4-AB7542F8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0F2A7D1-98F9-8845-BA50-93DB69417B07}"/>
              </a:ext>
            </a:extLst>
          </p:cNvPr>
          <p:cNvSpPr/>
          <p:nvPr/>
        </p:nvSpPr>
        <p:spPr>
          <a:xfrm>
            <a:off x="1051560" y="2249423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AA8ACFC5-6B2B-18E4-687F-A5C7EBD0A306}"/>
              </a:ext>
            </a:extLst>
          </p:cNvPr>
          <p:cNvSpPr/>
          <p:nvPr/>
        </p:nvSpPr>
        <p:spPr>
          <a:xfrm>
            <a:off x="807505" y="1483064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Source Sans Pro" panose="020B0503030403020204" pitchFamily="34" charset="0"/>
              </a:rPr>
              <a:t>At each DTL time point, EORTC investigators receive by email: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64D07AA7-84F4-17D5-50EE-F7412012AE98}"/>
              </a:ext>
            </a:extLst>
          </p:cNvPr>
          <p:cNvSpPr/>
          <p:nvPr/>
        </p:nvSpPr>
        <p:spPr>
          <a:xfrm>
            <a:off x="807505" y="2645750"/>
            <a:ext cx="8926042" cy="238014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Source Sans Pro" panose="020B0503030403020204" pitchFamily="34" charset="0"/>
              </a:rPr>
              <a:t>A DTL overview showing present, due and overdue CRFs in summary and in attachment by patient and visit period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Source Sans Pro" panose="020B0503030403020204" pitchFamily="34" charset="0"/>
              </a:rPr>
              <a:t>A listing of pending SAE queries in attachment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srgbClr val="323E48"/>
              </a:solidFill>
              <a:latin typeface="Source Sans Pro" panose="020B0503030403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Source Sans Pro" panose="020B0503030403020204" pitchFamily="34" charset="0"/>
              </a:rPr>
              <a:t>Overview of missing QoL questionnaires (if applicable)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srgbClr val="323E48"/>
              </a:solidFill>
              <a:latin typeface="Source Sans Pro" panose="020B0503030403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Source Sans Pro" panose="020B0503030403020204" pitchFamily="34" charset="0"/>
              </a:rPr>
              <a:t>Overview of missing CRF signatures (if applicable)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161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02C7F-9225-ECD9-B501-6B5B087E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A4"/>
                </a:solidFill>
              </a:rPr>
              <a:t>DTL Time Points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7B904E-2691-6F92-2166-3529105C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58E8FCDB-F021-4FBD-410E-44A1258DE870}"/>
              </a:ext>
            </a:extLst>
          </p:cNvPr>
          <p:cNvSpPr/>
          <p:nvPr/>
        </p:nvSpPr>
        <p:spPr>
          <a:xfrm>
            <a:off x="8648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7C38C35-261B-43A9-65A4-A842366E4719}"/>
              </a:ext>
            </a:extLst>
          </p:cNvPr>
          <p:cNvSpPr/>
          <p:nvPr/>
        </p:nvSpPr>
        <p:spPr>
          <a:xfrm>
            <a:off x="7733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0C1E8E23-D3ED-951A-E448-C0836CFEDBF4}"/>
              </a:ext>
            </a:extLst>
          </p:cNvPr>
          <p:cNvSpPr/>
          <p:nvPr/>
        </p:nvSpPr>
        <p:spPr>
          <a:xfrm>
            <a:off x="1779217" y="1894720"/>
            <a:ext cx="502920" cy="502920"/>
          </a:xfrm>
          <a:prstGeom prst="ellipse">
            <a:avLst/>
          </a:prstGeom>
          <a:solidFill>
            <a:srgbClr val="0066A4"/>
          </a:solidFill>
          <a:ln w="12700">
            <a:solidFill>
              <a:srgbClr val="0066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97233863-5F20-7201-539D-08BA3A620E2F}"/>
              </a:ext>
            </a:extLst>
          </p:cNvPr>
          <p:cNvSpPr/>
          <p:nvPr/>
        </p:nvSpPr>
        <p:spPr>
          <a:xfrm>
            <a:off x="16877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66A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Feb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E813B183-B2D6-961C-4D05-E9D511FD029F}"/>
              </a:ext>
            </a:extLst>
          </p:cNvPr>
          <p:cNvSpPr/>
          <p:nvPr/>
        </p:nvSpPr>
        <p:spPr>
          <a:xfrm>
            <a:off x="26936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92143B56-B067-4AA2-3B69-82D3A8049C05}"/>
              </a:ext>
            </a:extLst>
          </p:cNvPr>
          <p:cNvSpPr/>
          <p:nvPr/>
        </p:nvSpPr>
        <p:spPr>
          <a:xfrm>
            <a:off x="26021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7B352D20-DC32-16A1-2009-9ABD12B9C34B}"/>
              </a:ext>
            </a:extLst>
          </p:cNvPr>
          <p:cNvSpPr/>
          <p:nvPr/>
        </p:nvSpPr>
        <p:spPr>
          <a:xfrm>
            <a:off x="36080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2FAC0DA8-DC82-8D45-7F8C-7F324681B731}"/>
              </a:ext>
            </a:extLst>
          </p:cNvPr>
          <p:cNvSpPr/>
          <p:nvPr/>
        </p:nvSpPr>
        <p:spPr>
          <a:xfrm>
            <a:off x="35165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Shape 13">
            <a:extLst>
              <a:ext uri="{FF2B5EF4-FFF2-40B4-BE49-F238E27FC236}">
                <a16:creationId xmlns:a16="http://schemas.microsoft.com/office/drawing/2014/main" id="{7ED3EAE2-8FC7-4241-B141-82C0DB82F235}"/>
              </a:ext>
            </a:extLst>
          </p:cNvPr>
          <p:cNvSpPr/>
          <p:nvPr/>
        </p:nvSpPr>
        <p:spPr>
          <a:xfrm>
            <a:off x="45224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CB77A1C3-A0E9-1C83-8313-176BE0563FA0}"/>
              </a:ext>
            </a:extLst>
          </p:cNvPr>
          <p:cNvSpPr/>
          <p:nvPr/>
        </p:nvSpPr>
        <p:spPr>
          <a:xfrm>
            <a:off x="44309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Shape 15">
            <a:extLst>
              <a:ext uri="{FF2B5EF4-FFF2-40B4-BE49-F238E27FC236}">
                <a16:creationId xmlns:a16="http://schemas.microsoft.com/office/drawing/2014/main" id="{7CFCC072-7882-CB58-C291-D8A578B50788}"/>
              </a:ext>
            </a:extLst>
          </p:cNvPr>
          <p:cNvSpPr/>
          <p:nvPr/>
        </p:nvSpPr>
        <p:spPr>
          <a:xfrm>
            <a:off x="5436817" y="1894720"/>
            <a:ext cx="502920" cy="502920"/>
          </a:xfrm>
          <a:prstGeom prst="ellipse">
            <a:avLst/>
          </a:prstGeom>
          <a:solidFill>
            <a:srgbClr val="0066A4"/>
          </a:solidFill>
          <a:ln w="12700">
            <a:solidFill>
              <a:srgbClr val="0066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16">
            <a:extLst>
              <a:ext uri="{FF2B5EF4-FFF2-40B4-BE49-F238E27FC236}">
                <a16:creationId xmlns:a16="http://schemas.microsoft.com/office/drawing/2014/main" id="{AF7F9F17-FDC4-B212-82A8-DE7B6002E93C}"/>
              </a:ext>
            </a:extLst>
          </p:cNvPr>
          <p:cNvSpPr/>
          <p:nvPr/>
        </p:nvSpPr>
        <p:spPr>
          <a:xfrm>
            <a:off x="53453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66A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Shape 17">
            <a:extLst>
              <a:ext uri="{FF2B5EF4-FFF2-40B4-BE49-F238E27FC236}">
                <a16:creationId xmlns:a16="http://schemas.microsoft.com/office/drawing/2014/main" id="{7D4768B5-3DB7-E03D-4E81-E6A25507AC21}"/>
              </a:ext>
            </a:extLst>
          </p:cNvPr>
          <p:cNvSpPr/>
          <p:nvPr/>
        </p:nvSpPr>
        <p:spPr>
          <a:xfrm>
            <a:off x="63512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18">
            <a:extLst>
              <a:ext uri="{FF2B5EF4-FFF2-40B4-BE49-F238E27FC236}">
                <a16:creationId xmlns:a16="http://schemas.microsoft.com/office/drawing/2014/main" id="{67F6CD9A-840F-72E2-870F-7C25089B6300}"/>
              </a:ext>
            </a:extLst>
          </p:cNvPr>
          <p:cNvSpPr/>
          <p:nvPr/>
        </p:nvSpPr>
        <p:spPr>
          <a:xfrm>
            <a:off x="62597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Shape 19">
            <a:extLst>
              <a:ext uri="{FF2B5EF4-FFF2-40B4-BE49-F238E27FC236}">
                <a16:creationId xmlns:a16="http://schemas.microsoft.com/office/drawing/2014/main" id="{E6BF2996-E9A5-4F52-A999-0CBB176B0A36}"/>
              </a:ext>
            </a:extLst>
          </p:cNvPr>
          <p:cNvSpPr/>
          <p:nvPr/>
        </p:nvSpPr>
        <p:spPr>
          <a:xfrm>
            <a:off x="72656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Text 20">
            <a:extLst>
              <a:ext uri="{FF2B5EF4-FFF2-40B4-BE49-F238E27FC236}">
                <a16:creationId xmlns:a16="http://schemas.microsoft.com/office/drawing/2014/main" id="{E648F2CF-50EC-F9FD-C9E8-D29B7C9B38BC}"/>
              </a:ext>
            </a:extLst>
          </p:cNvPr>
          <p:cNvSpPr/>
          <p:nvPr/>
        </p:nvSpPr>
        <p:spPr>
          <a:xfrm>
            <a:off x="71741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Shape 21">
            <a:extLst>
              <a:ext uri="{FF2B5EF4-FFF2-40B4-BE49-F238E27FC236}">
                <a16:creationId xmlns:a16="http://schemas.microsoft.com/office/drawing/2014/main" id="{C61374B2-69FD-423F-7A46-BC4E01EA5B6B}"/>
              </a:ext>
            </a:extLst>
          </p:cNvPr>
          <p:cNvSpPr/>
          <p:nvPr/>
        </p:nvSpPr>
        <p:spPr>
          <a:xfrm>
            <a:off x="81800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22">
            <a:extLst>
              <a:ext uri="{FF2B5EF4-FFF2-40B4-BE49-F238E27FC236}">
                <a16:creationId xmlns:a16="http://schemas.microsoft.com/office/drawing/2014/main" id="{E1A2AA5B-2AD0-093F-1F9B-F1969CF6FADF}"/>
              </a:ext>
            </a:extLst>
          </p:cNvPr>
          <p:cNvSpPr/>
          <p:nvPr/>
        </p:nvSpPr>
        <p:spPr>
          <a:xfrm>
            <a:off x="80885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Sep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Shape 23">
            <a:extLst>
              <a:ext uri="{FF2B5EF4-FFF2-40B4-BE49-F238E27FC236}">
                <a16:creationId xmlns:a16="http://schemas.microsoft.com/office/drawing/2014/main" id="{E4BAE182-2133-1B81-0AF8-60C0AC4F5221}"/>
              </a:ext>
            </a:extLst>
          </p:cNvPr>
          <p:cNvSpPr/>
          <p:nvPr/>
        </p:nvSpPr>
        <p:spPr>
          <a:xfrm>
            <a:off x="9094417" y="1894720"/>
            <a:ext cx="502920" cy="502920"/>
          </a:xfrm>
          <a:prstGeom prst="ellipse">
            <a:avLst/>
          </a:prstGeom>
          <a:solidFill>
            <a:srgbClr val="0066A4"/>
          </a:solidFill>
          <a:ln w="12700">
            <a:solidFill>
              <a:srgbClr val="0066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Text 24">
            <a:extLst>
              <a:ext uri="{FF2B5EF4-FFF2-40B4-BE49-F238E27FC236}">
                <a16:creationId xmlns:a16="http://schemas.microsoft.com/office/drawing/2014/main" id="{F7EF5B71-810E-2E98-76E0-5C021C38394C}"/>
              </a:ext>
            </a:extLst>
          </p:cNvPr>
          <p:cNvSpPr/>
          <p:nvPr/>
        </p:nvSpPr>
        <p:spPr>
          <a:xfrm>
            <a:off x="90029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66A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Shape 25">
            <a:extLst>
              <a:ext uri="{FF2B5EF4-FFF2-40B4-BE49-F238E27FC236}">
                <a16:creationId xmlns:a16="http://schemas.microsoft.com/office/drawing/2014/main" id="{5F4247C5-4D58-31C6-451E-7EF4BA82A940}"/>
              </a:ext>
            </a:extLst>
          </p:cNvPr>
          <p:cNvSpPr/>
          <p:nvPr/>
        </p:nvSpPr>
        <p:spPr>
          <a:xfrm>
            <a:off x="100088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8" name="Text 26">
            <a:extLst>
              <a:ext uri="{FF2B5EF4-FFF2-40B4-BE49-F238E27FC236}">
                <a16:creationId xmlns:a16="http://schemas.microsoft.com/office/drawing/2014/main" id="{ACF4749F-EEAA-CD58-6A7A-E090800D0068}"/>
              </a:ext>
            </a:extLst>
          </p:cNvPr>
          <p:cNvSpPr/>
          <p:nvPr/>
        </p:nvSpPr>
        <p:spPr>
          <a:xfrm>
            <a:off x="99173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Shape 27">
            <a:extLst>
              <a:ext uri="{FF2B5EF4-FFF2-40B4-BE49-F238E27FC236}">
                <a16:creationId xmlns:a16="http://schemas.microsoft.com/office/drawing/2014/main" id="{4EB49D72-F54E-D376-29D8-097E0EDA38CF}"/>
              </a:ext>
            </a:extLst>
          </p:cNvPr>
          <p:cNvSpPr/>
          <p:nvPr/>
        </p:nvSpPr>
        <p:spPr>
          <a:xfrm>
            <a:off x="10923217" y="1894720"/>
            <a:ext cx="502920" cy="502920"/>
          </a:xfrm>
          <a:prstGeom prst="ellipse">
            <a:avLst/>
          </a:prstGeom>
          <a:solidFill>
            <a:srgbClr val="D8E1E5"/>
          </a:solidFill>
          <a:ln w="12700">
            <a:solidFill>
              <a:srgbClr val="D8E1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2" name="Text 28">
            <a:extLst>
              <a:ext uri="{FF2B5EF4-FFF2-40B4-BE49-F238E27FC236}">
                <a16:creationId xmlns:a16="http://schemas.microsoft.com/office/drawing/2014/main" id="{5AE9E3EF-6037-5957-8CA7-D17CEF493770}"/>
              </a:ext>
            </a:extLst>
          </p:cNvPr>
          <p:cNvSpPr/>
          <p:nvPr/>
        </p:nvSpPr>
        <p:spPr>
          <a:xfrm>
            <a:off x="10831777" y="2489080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5666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Text 29">
            <a:extLst>
              <a:ext uri="{FF2B5EF4-FFF2-40B4-BE49-F238E27FC236}">
                <a16:creationId xmlns:a16="http://schemas.microsoft.com/office/drawing/2014/main" id="{7E7BB6C5-6BD5-B987-8A34-E669B7175666}"/>
              </a:ext>
            </a:extLst>
          </p:cNvPr>
          <p:cNvSpPr/>
          <p:nvPr/>
        </p:nvSpPr>
        <p:spPr>
          <a:xfrm>
            <a:off x="2190697" y="305600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66A4"/>
                </a:solidFill>
                <a:effectLst/>
                <a:uLnTx/>
                <a:uFillTx/>
              </a:rPr>
              <a:t>February   •   June   •   October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6" name="Text 30">
            <a:extLst>
              <a:ext uri="{FF2B5EF4-FFF2-40B4-BE49-F238E27FC236}">
                <a16:creationId xmlns:a16="http://schemas.microsoft.com/office/drawing/2014/main" id="{A151DF84-F9EC-C59C-1F07-A823D10911AF}"/>
              </a:ext>
            </a:extLst>
          </p:cNvPr>
          <p:cNvSpPr/>
          <p:nvPr/>
        </p:nvSpPr>
        <p:spPr>
          <a:xfrm>
            <a:off x="1047697" y="39064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A4"/>
                </a:solidFill>
                <a:effectLst/>
                <a:uLnTx/>
                <a:uFillTx/>
                <a:latin typeface="Source Sans Pro" panose="020B0503030403020204" pitchFamily="34" charset="0"/>
              </a:rPr>
              <a:t>You receive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58" name="Text 31">
            <a:extLst>
              <a:ext uri="{FF2B5EF4-FFF2-40B4-BE49-F238E27FC236}">
                <a16:creationId xmlns:a16="http://schemas.microsoft.com/office/drawing/2014/main" id="{B0D8F80D-A5EA-3272-6EF0-ABC97332D7A3}"/>
              </a:ext>
            </a:extLst>
          </p:cNvPr>
          <p:cNvSpPr/>
          <p:nvPr/>
        </p:nvSpPr>
        <p:spPr>
          <a:xfrm>
            <a:off x="3013657" y="3906400"/>
            <a:ext cx="8595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ea typeface="+mn-ea"/>
                <a:cs typeface="+mn-cs"/>
              </a:rPr>
              <a:t>A DTL overview per trial and institution, plus pending SAE queries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0" name="Text 32">
            <a:extLst>
              <a:ext uri="{FF2B5EF4-FFF2-40B4-BE49-F238E27FC236}">
                <a16:creationId xmlns:a16="http://schemas.microsoft.com/office/drawing/2014/main" id="{E1A5F853-F3F5-A532-4D5E-222F3F3BD849}"/>
              </a:ext>
            </a:extLst>
          </p:cNvPr>
          <p:cNvSpPr/>
          <p:nvPr/>
        </p:nvSpPr>
        <p:spPr>
          <a:xfrm>
            <a:off x="1047697" y="4637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Source Sans Pro" panose="020B0503030403020204" pitchFamily="34" charset="0"/>
              </a:rPr>
              <a:t>Alarm criterion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62" name="Text 33">
            <a:extLst>
              <a:ext uri="{FF2B5EF4-FFF2-40B4-BE49-F238E27FC236}">
                <a16:creationId xmlns:a16="http://schemas.microsoft.com/office/drawing/2014/main" id="{0E6F26A0-B89E-3A0A-A95C-993871F5E951}"/>
              </a:ext>
            </a:extLst>
          </p:cNvPr>
          <p:cNvSpPr/>
          <p:nvPr/>
        </p:nvSpPr>
        <p:spPr>
          <a:xfrm>
            <a:off x="3013657" y="4637920"/>
            <a:ext cx="8595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ea typeface="+mn-ea"/>
                <a:cs typeface="+mn-cs"/>
              </a:rPr>
              <a:t>&gt;10% overdue forms and more than 10 overdue forms, or  ≥ 3 overdue SAE queries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4" name="Text 34">
            <a:extLst>
              <a:ext uri="{FF2B5EF4-FFF2-40B4-BE49-F238E27FC236}">
                <a16:creationId xmlns:a16="http://schemas.microsoft.com/office/drawing/2014/main" id="{9E0011B6-0ACC-415B-2774-437A9DDB02C6}"/>
              </a:ext>
            </a:extLst>
          </p:cNvPr>
          <p:cNvSpPr/>
          <p:nvPr/>
        </p:nvSpPr>
        <p:spPr>
          <a:xfrm>
            <a:off x="1047697" y="53694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A4"/>
                </a:solidFill>
                <a:effectLst/>
                <a:uLnTx/>
                <a:uFillTx/>
                <a:latin typeface="Source Sans Pro" panose="020B0503030403020204" pitchFamily="34" charset="0"/>
              </a:rPr>
              <a:t>Resolution window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66" name="Text 35">
            <a:extLst>
              <a:ext uri="{FF2B5EF4-FFF2-40B4-BE49-F238E27FC236}">
                <a16:creationId xmlns:a16="http://schemas.microsoft.com/office/drawing/2014/main" id="{EEB9E6CF-769E-EF41-6F73-818E10CF0078}"/>
              </a:ext>
            </a:extLst>
          </p:cNvPr>
          <p:cNvSpPr/>
          <p:nvPr/>
        </p:nvSpPr>
        <p:spPr>
          <a:xfrm>
            <a:off x="3013657" y="5369440"/>
            <a:ext cx="8595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ea typeface="+mn-ea"/>
                <a:cs typeface="+mn-cs"/>
              </a:rPr>
              <a:t>Four months, until the next DTL time point, to resolve the situation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452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AD1A8-E282-55DB-DAF6-6A9F14BEE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9EA9-BC72-6286-943B-925456FF8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83" y="441944"/>
            <a:ext cx="10820400" cy="762000"/>
          </a:xfrm>
        </p:spPr>
        <p:txBody>
          <a:bodyPr/>
          <a:lstStyle/>
          <a:p>
            <a:r>
              <a:rPr lang="en-US" sz="3600" dirty="0"/>
              <a:t>Alarm Email</a:t>
            </a:r>
            <a:r>
              <a:rPr lang="en-GB" sz="3600" b="0" dirty="0"/>
              <a:t>​</a:t>
            </a:r>
            <a:endParaRPr lang="en-GB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AAD611-4000-FBC8-847B-182B66FCC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982C05-3855-76BB-3196-5823A0BC8BC9}"/>
              </a:ext>
            </a:extLst>
          </p:cNvPr>
          <p:cNvSpPr txBox="1"/>
          <p:nvPr/>
        </p:nvSpPr>
        <p:spPr>
          <a:xfrm>
            <a:off x="526983" y="1339091"/>
            <a:ext cx="108203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323E48"/>
                </a:solidFill>
              </a:rPr>
              <a:t>The Clinical Data Manager and Pharmacovigilance Managers will contact the site to support entry of missing data.</a:t>
            </a:r>
            <a:endParaRPr lang="en-US" sz="20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85388F79-86C1-0D73-159A-AD1E16848BFA}"/>
              </a:ext>
            </a:extLst>
          </p:cNvPr>
          <p:cNvSpPr/>
          <p:nvPr/>
        </p:nvSpPr>
        <p:spPr>
          <a:xfrm>
            <a:off x="526983" y="2507594"/>
            <a:ext cx="3566160" cy="2011680"/>
          </a:xfrm>
          <a:prstGeom prst="roundRect">
            <a:avLst/>
          </a:prstGeom>
          <a:solidFill>
            <a:srgbClr val="EFF7FB"/>
          </a:solidFill>
          <a:ln w="17780">
            <a:solidFill>
              <a:srgbClr val="0066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F6F86131-C4E6-015E-C7BE-88BA96DC2F30}"/>
              </a:ext>
            </a:extLst>
          </p:cNvPr>
          <p:cNvSpPr/>
          <p:nvPr/>
        </p:nvSpPr>
        <p:spPr>
          <a:xfrm>
            <a:off x="755583" y="285506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66A4"/>
                </a:solidFill>
              </a:rPr>
              <a:t>Support</a:t>
            </a:r>
            <a:endParaRPr lang="en-US" sz="24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1EF30762-BFE7-37E4-79A0-769A8673BD16}"/>
              </a:ext>
            </a:extLst>
          </p:cNvPr>
          <p:cNvSpPr/>
          <p:nvPr/>
        </p:nvSpPr>
        <p:spPr>
          <a:xfrm>
            <a:off x="847023" y="3467714"/>
            <a:ext cx="292608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323E48"/>
                </a:solidFill>
              </a:rPr>
              <a:t>A site visit or training can be planned.</a:t>
            </a:r>
            <a:endParaRPr lang="en-US" sz="1800" dirty="0"/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EEFFE8CE-BC1C-6B67-C008-4F6E1500B03C}"/>
              </a:ext>
            </a:extLst>
          </p:cNvPr>
          <p:cNvSpPr/>
          <p:nvPr/>
        </p:nvSpPr>
        <p:spPr>
          <a:xfrm>
            <a:off x="4413183" y="2507594"/>
            <a:ext cx="3566160" cy="2011680"/>
          </a:xfrm>
          <a:prstGeom prst="roundRect">
            <a:avLst/>
          </a:prstGeom>
          <a:solidFill>
            <a:srgbClr val="FFF4F4"/>
          </a:solidFill>
          <a:ln w="1778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1C923460-B52A-6F28-1C06-8976E5C31164}"/>
              </a:ext>
            </a:extLst>
          </p:cNvPr>
          <p:cNvSpPr/>
          <p:nvPr/>
        </p:nvSpPr>
        <p:spPr>
          <a:xfrm>
            <a:off x="4641783" y="285506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0613"/>
                </a:solidFill>
              </a:rPr>
              <a:t>DTL suspension</a:t>
            </a:r>
            <a:endParaRPr lang="en-US" sz="2400" dirty="0"/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71675155-BC73-8492-FC5D-F007664F2EFA}"/>
              </a:ext>
            </a:extLst>
          </p:cNvPr>
          <p:cNvSpPr/>
          <p:nvPr/>
        </p:nvSpPr>
        <p:spPr>
          <a:xfrm>
            <a:off x="4733223" y="3467714"/>
            <a:ext cx="292608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323E48"/>
                </a:solidFill>
              </a:rPr>
              <a:t>No new patients can be entered in participating studies.</a:t>
            </a:r>
            <a:endParaRPr lang="en-US" sz="1800" dirty="0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978C7E55-2D48-E5E1-1F26-08D27A84DE13}"/>
              </a:ext>
            </a:extLst>
          </p:cNvPr>
          <p:cNvSpPr/>
          <p:nvPr/>
        </p:nvSpPr>
        <p:spPr>
          <a:xfrm>
            <a:off x="8323446" y="2461874"/>
            <a:ext cx="3566160" cy="2011680"/>
          </a:xfrm>
          <a:prstGeom prst="roundRect">
            <a:avLst/>
          </a:prstGeom>
          <a:solidFill>
            <a:srgbClr val="FFF4F4"/>
          </a:solidFill>
          <a:ln w="1778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288465D1-E98F-6C15-03EF-B52BA3270D3C}"/>
              </a:ext>
            </a:extLst>
          </p:cNvPr>
          <p:cNvSpPr/>
          <p:nvPr/>
        </p:nvSpPr>
        <p:spPr>
          <a:xfrm>
            <a:off x="8527983" y="285506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30613"/>
                </a:solidFill>
              </a:rPr>
              <a:t>New studies</a:t>
            </a:r>
            <a:endParaRPr lang="en-US" sz="2400" dirty="0"/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17300180-25CF-5E2E-4D91-124A25382BB9}"/>
              </a:ext>
            </a:extLst>
          </p:cNvPr>
          <p:cNvSpPr/>
          <p:nvPr/>
        </p:nvSpPr>
        <p:spPr>
          <a:xfrm>
            <a:off x="8619423" y="3467714"/>
            <a:ext cx="292608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323E48"/>
                </a:solidFill>
              </a:rPr>
              <a:t>The investigator will not be approached for participation in new studies.</a:t>
            </a:r>
            <a:endParaRPr lang="en-US" sz="1800" dirty="0"/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440E8D9D-49B9-2A7D-C5EC-D45B157614FE}"/>
              </a:ext>
            </a:extLst>
          </p:cNvPr>
          <p:cNvSpPr/>
          <p:nvPr/>
        </p:nvSpPr>
        <p:spPr>
          <a:xfrm>
            <a:off x="526983" y="5177642"/>
            <a:ext cx="11109959" cy="707886"/>
          </a:xfrm>
          <a:prstGeom prst="rect">
            <a:avLst/>
          </a:prstGeom>
          <a:solidFill>
            <a:srgbClr val="EDF6E8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043D4AF1-3C0B-D880-9F5E-0E18C6E11A92}"/>
              </a:ext>
            </a:extLst>
          </p:cNvPr>
          <p:cNvSpPr/>
          <p:nvPr/>
        </p:nvSpPr>
        <p:spPr>
          <a:xfrm>
            <a:off x="680543" y="5378116"/>
            <a:ext cx="10666839" cy="3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4A702F"/>
                </a:solidFill>
              </a:rPr>
              <a:t>Suspension remains until the site is below 10% overdue forms and all overdue SAE queries are answered.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8878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6D22-44BA-5412-E077-FED08A7F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543" y="310414"/>
            <a:ext cx="10820400" cy="762000"/>
          </a:xfrm>
        </p:spPr>
        <p:txBody>
          <a:bodyPr/>
          <a:lstStyle/>
          <a:p>
            <a:r>
              <a:rPr lang="en-GB" sz="3600" dirty="0"/>
              <a:t>How to avoid DTL suspension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7588B2-06B7-7393-C3B1-9C472B64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41AC5757-4DC3-EFE0-EF44-40AAFA951EA1}"/>
              </a:ext>
            </a:extLst>
          </p:cNvPr>
          <p:cNvSpPr/>
          <p:nvPr/>
        </p:nvSpPr>
        <p:spPr>
          <a:xfrm>
            <a:off x="825366" y="1243102"/>
            <a:ext cx="621792" cy="621792"/>
          </a:xfrm>
          <a:prstGeom prst="ellipse">
            <a:avLst/>
          </a:prstGeom>
          <a:solidFill>
            <a:srgbClr val="0066A4"/>
          </a:solidFill>
          <a:ln w="12700">
            <a:solidFill>
              <a:srgbClr val="0066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B265243-21BF-037E-EEA1-542278DB6810}"/>
              </a:ext>
            </a:extLst>
          </p:cNvPr>
          <p:cNvSpPr/>
          <p:nvPr/>
        </p:nvSpPr>
        <p:spPr>
          <a:xfrm>
            <a:off x="825366" y="1435126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0FF30B2-A7AB-5D0F-E3EE-0CA04818AC9E}"/>
              </a:ext>
            </a:extLst>
          </p:cNvPr>
          <p:cNvSpPr/>
          <p:nvPr/>
        </p:nvSpPr>
        <p:spPr>
          <a:xfrm>
            <a:off x="1739766" y="122481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A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Timely submit forms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D2B0413F-7AEC-0DCB-C8E8-0CEEDE880F68}"/>
              </a:ext>
            </a:extLst>
          </p:cNvPr>
          <p:cNvSpPr/>
          <p:nvPr/>
        </p:nvSpPr>
        <p:spPr>
          <a:xfrm>
            <a:off x="1739766" y="1663726"/>
            <a:ext cx="93268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Regularly submit due and overdue forms.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C7F671D1-0466-C66B-079D-2D9436389FC3}"/>
              </a:ext>
            </a:extLst>
          </p:cNvPr>
          <p:cNvSpPr/>
          <p:nvPr/>
        </p:nvSpPr>
        <p:spPr>
          <a:xfrm>
            <a:off x="825366" y="2660422"/>
            <a:ext cx="621792" cy="621792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5D7C56EB-2142-2EB1-9013-08A3D24E7DE5}"/>
              </a:ext>
            </a:extLst>
          </p:cNvPr>
          <p:cNvSpPr/>
          <p:nvPr/>
        </p:nvSpPr>
        <p:spPr>
          <a:xfrm>
            <a:off x="825366" y="2852446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58192488-A2E8-86C9-3C83-095D9EC86BC5}"/>
              </a:ext>
            </a:extLst>
          </p:cNvPr>
          <p:cNvSpPr/>
          <p:nvPr/>
        </p:nvSpPr>
        <p:spPr>
          <a:xfrm>
            <a:off x="1739766" y="264213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Answer SAE queries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D3562FC5-F47A-6D77-48FC-9464EF8D9C6B}"/>
              </a:ext>
            </a:extLst>
          </p:cNvPr>
          <p:cNvSpPr/>
          <p:nvPr/>
        </p:nvSpPr>
        <p:spPr>
          <a:xfrm>
            <a:off x="1739766" y="3081046"/>
            <a:ext cx="93268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Reply promptly to SAE queries.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Shape 13">
            <a:extLst>
              <a:ext uri="{FF2B5EF4-FFF2-40B4-BE49-F238E27FC236}">
                <a16:creationId xmlns:a16="http://schemas.microsoft.com/office/drawing/2014/main" id="{297A758A-C4BB-EB21-B902-524315F2ACF6}"/>
              </a:ext>
            </a:extLst>
          </p:cNvPr>
          <p:cNvSpPr/>
          <p:nvPr/>
        </p:nvSpPr>
        <p:spPr>
          <a:xfrm>
            <a:off x="825366" y="4077742"/>
            <a:ext cx="621792" cy="621792"/>
          </a:xfrm>
          <a:prstGeom prst="ellipse">
            <a:avLst/>
          </a:prstGeom>
          <a:solidFill>
            <a:srgbClr val="0066A4"/>
          </a:solidFill>
          <a:ln w="12700">
            <a:solidFill>
              <a:srgbClr val="0066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F3A57C2F-E475-8E7D-885E-41B94467583A}"/>
              </a:ext>
            </a:extLst>
          </p:cNvPr>
          <p:cNvSpPr/>
          <p:nvPr/>
        </p:nvSpPr>
        <p:spPr>
          <a:xfrm>
            <a:off x="825366" y="4269766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982F48FC-802E-D341-B05F-DA5BCCA57164}"/>
              </a:ext>
            </a:extLst>
          </p:cNvPr>
          <p:cNvSpPr/>
          <p:nvPr/>
        </p:nvSpPr>
        <p:spPr>
          <a:xfrm>
            <a:off x="1739766" y="405945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A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Ask for support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Text 16">
            <a:extLst>
              <a:ext uri="{FF2B5EF4-FFF2-40B4-BE49-F238E27FC236}">
                <a16:creationId xmlns:a16="http://schemas.microsoft.com/office/drawing/2014/main" id="{5D7A76A0-F126-55A3-7DA9-AAFB88F74273}"/>
              </a:ext>
            </a:extLst>
          </p:cNvPr>
          <p:cNvSpPr/>
          <p:nvPr/>
        </p:nvSpPr>
        <p:spPr>
          <a:xfrm>
            <a:off x="1739766" y="4498366"/>
            <a:ext cx="93268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23E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Contact the study Clinical Data Manager and/or Pharmacovigilance Manager in case of questions or issues.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Shape 17">
            <a:extLst>
              <a:ext uri="{FF2B5EF4-FFF2-40B4-BE49-F238E27FC236}">
                <a16:creationId xmlns:a16="http://schemas.microsoft.com/office/drawing/2014/main" id="{096D5F50-56A2-47E1-29E4-4D4D88AC2133}"/>
              </a:ext>
            </a:extLst>
          </p:cNvPr>
          <p:cNvSpPr/>
          <p:nvPr/>
        </p:nvSpPr>
        <p:spPr>
          <a:xfrm>
            <a:off x="2151246" y="5522494"/>
            <a:ext cx="7955280" cy="530352"/>
          </a:xfrm>
          <a:prstGeom prst="rect">
            <a:avLst/>
          </a:prstGeom>
          <a:solidFill>
            <a:srgbClr val="FFF4D6"/>
          </a:solidFill>
          <a:ln w="12700">
            <a:solidFill>
              <a:srgbClr val="E5B7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18">
            <a:extLst>
              <a:ext uri="{FF2B5EF4-FFF2-40B4-BE49-F238E27FC236}">
                <a16:creationId xmlns:a16="http://schemas.microsoft.com/office/drawing/2014/main" id="{BADCBA08-9B2B-657B-C252-DC1FF66EB0B9}"/>
              </a:ext>
            </a:extLst>
          </p:cNvPr>
          <p:cNvSpPr/>
          <p:nvPr/>
        </p:nvSpPr>
        <p:spPr>
          <a:xfrm>
            <a:off x="2425566" y="5687086"/>
            <a:ext cx="7406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65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Early action prevents escalation and protects data quality.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90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3666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ORTC colour palette">
      <a:dk1>
        <a:srgbClr val="47494F"/>
      </a:dk1>
      <a:lt1>
        <a:sysClr val="window" lastClr="FFFFFF"/>
      </a:lt1>
      <a:dk2>
        <a:srgbClr val="0A3D90"/>
      </a:dk2>
      <a:lt2>
        <a:srgbClr val="F9F9FB"/>
      </a:lt2>
      <a:accent1>
        <a:srgbClr val="0054A4"/>
      </a:accent1>
      <a:accent2>
        <a:srgbClr val="489EF0"/>
      </a:accent2>
      <a:accent3>
        <a:srgbClr val="D37FB0"/>
      </a:accent3>
      <a:accent4>
        <a:srgbClr val="E1F1FF"/>
      </a:accent4>
      <a:accent5>
        <a:srgbClr val="E4518F"/>
      </a:accent5>
      <a:accent6>
        <a:srgbClr val="3676B3"/>
      </a:accent6>
      <a:hlink>
        <a:srgbClr val="0472DB"/>
      </a:hlink>
      <a:folHlink>
        <a:srgbClr val="0A3D90"/>
      </a:folHlink>
    </a:clrScheme>
    <a:fontScheme name="EORTC Font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89B22126-1254-4E16-AE77-EBD455DFDF32}" vid="{4874620A-217A-40EB-8B50-E42C182F68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7599DC83231A45BC283DC7547DD6E2" ma:contentTypeVersion="6" ma:contentTypeDescription="Create a new document." ma:contentTypeScope="" ma:versionID="42e932d9748aa957c6a93292c558555d">
  <xsd:schema xmlns:xsd="http://www.w3.org/2001/XMLSchema" xmlns:xs="http://www.w3.org/2001/XMLSchema" xmlns:p="http://schemas.microsoft.com/office/2006/metadata/properties" xmlns:ns2="d3f171fb-63d6-4c9a-bf1c-448809e8e001" xmlns:ns3="14cd44a8-33ff-407f-b3b5-f649359a5072" targetNamespace="http://schemas.microsoft.com/office/2006/metadata/properties" ma:root="true" ma:fieldsID="885380673cf1d1b5c6261fa39b901439" ns2:_="" ns3:_="">
    <xsd:import namespace="d3f171fb-63d6-4c9a-bf1c-448809e8e001"/>
    <xsd:import namespace="14cd44a8-33ff-407f-b3b5-f649359a5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f171fb-63d6-4c9a-bf1c-448809e8e0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cd44a8-33ff-407f-b3b5-f649359a507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43FB28-472D-4309-84AF-74711A174E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437F89-A292-494D-BAE9-AD054175F0A0}">
  <ds:schemaRefs>
    <ds:schemaRef ds:uri="35c2153b-d0ba-44ed-b46b-55d1abeec782"/>
    <ds:schemaRef ds:uri="e60482fb-98ad-4b8b-a41b-8b71d567c76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B7D68B8-7819-45FE-9AE0-40EDFD48FC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f171fb-63d6-4c9a-bf1c-448809e8e001"/>
    <ds:schemaRef ds:uri="14cd44a8-33ff-407f-b3b5-f649359a50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792afc2-362e-403b-b394-f5ba78e99373}" enabled="0" method="" siteId="{6792afc2-362e-403b-b394-f5ba78e9937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EORTC-PPT</Template>
  <TotalTime>1666</TotalTime>
  <Words>459</Words>
  <Application>Microsoft Office PowerPoint</Application>
  <PresentationFormat>Widescreen</PresentationFormat>
  <Paragraphs>96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Source Sans Pro</vt:lpstr>
      <vt:lpstr>Office Theme</vt:lpstr>
      <vt:lpstr>Data timeliness for Site staff</vt:lpstr>
      <vt:lpstr>PowerPoint Presentation</vt:lpstr>
      <vt:lpstr>Standard Timeframes and Colour Codes</vt:lpstr>
      <vt:lpstr>Overdue SAE Queries</vt:lpstr>
      <vt:lpstr>DTL Overview</vt:lpstr>
      <vt:lpstr>DTL Time Points</vt:lpstr>
      <vt:lpstr>Alarm Email​</vt:lpstr>
      <vt:lpstr>How to avoid DTL suspension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Maya Persoons</dc:creator>
  <cp:lastModifiedBy>Maya Persoons</cp:lastModifiedBy>
  <cp:revision>4</cp:revision>
  <dcterms:created xsi:type="dcterms:W3CDTF">2026-09-22T12:26:33Z</dcterms:created>
  <dcterms:modified xsi:type="dcterms:W3CDTF">2026-09-24T09:41:22Z</dcterms:modified>
  <dc:identifier>DAFyRvyVaCQ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0x010100507599DC83231A45BC283DC7547DD6E2</vt:lpwstr>
  </property>
  <property fmtid="{D5CDD505-2E9C-101B-9397-08002B2CF9AE}" pid="3" name="MediaServiceImageTags">
    <vt:lpwstr/>
  </property>
</Properties>
</file>